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0" r:id="rId1"/>
    <p:sldMasterId id="2147483689" r:id="rId2"/>
    <p:sldMasterId id="2147483707" r:id="rId3"/>
  </p:sldMasterIdLst>
  <p:notesMasterIdLst>
    <p:notesMasterId r:id="rId83"/>
  </p:notesMasterIdLst>
  <p:sldIdLst>
    <p:sldId id="257" r:id="rId4"/>
    <p:sldId id="810" r:id="rId5"/>
    <p:sldId id="811" r:id="rId6"/>
    <p:sldId id="812" r:id="rId7"/>
    <p:sldId id="813" r:id="rId8"/>
    <p:sldId id="814" r:id="rId9"/>
    <p:sldId id="728" r:id="rId10"/>
    <p:sldId id="557" r:id="rId11"/>
    <p:sldId id="558" r:id="rId12"/>
    <p:sldId id="559" r:id="rId13"/>
    <p:sldId id="619" r:id="rId14"/>
    <p:sldId id="620" r:id="rId15"/>
    <p:sldId id="621" r:id="rId16"/>
    <p:sldId id="622" r:id="rId17"/>
    <p:sldId id="623" r:id="rId18"/>
    <p:sldId id="624" r:id="rId19"/>
    <p:sldId id="625" r:id="rId20"/>
    <p:sldId id="560" r:id="rId21"/>
    <p:sldId id="561" r:id="rId22"/>
    <p:sldId id="803" r:id="rId23"/>
    <p:sldId id="804" r:id="rId24"/>
    <p:sldId id="563" r:id="rId25"/>
    <p:sldId id="564" r:id="rId26"/>
    <p:sldId id="817" r:id="rId27"/>
    <p:sldId id="582" r:id="rId28"/>
    <p:sldId id="583" r:id="rId29"/>
    <p:sldId id="584" r:id="rId30"/>
    <p:sldId id="585" r:id="rId31"/>
    <p:sldId id="586" r:id="rId32"/>
    <p:sldId id="587" r:id="rId33"/>
    <p:sldId id="588" r:id="rId34"/>
    <p:sldId id="589" r:id="rId35"/>
    <p:sldId id="626" r:id="rId36"/>
    <p:sldId id="805" r:id="rId37"/>
    <p:sldId id="590" r:id="rId38"/>
    <p:sldId id="591" r:id="rId39"/>
    <p:sldId id="592" r:id="rId40"/>
    <p:sldId id="593" r:id="rId41"/>
    <p:sldId id="594" r:id="rId42"/>
    <p:sldId id="595" r:id="rId43"/>
    <p:sldId id="596" r:id="rId44"/>
    <p:sldId id="639" r:id="rId45"/>
    <p:sldId id="640" r:id="rId46"/>
    <p:sldId id="641" r:id="rId47"/>
    <p:sldId id="642" r:id="rId48"/>
    <p:sldId id="643" r:id="rId49"/>
    <p:sldId id="644" r:id="rId50"/>
    <p:sldId id="645" r:id="rId51"/>
    <p:sldId id="646" r:id="rId52"/>
    <p:sldId id="818" r:id="rId53"/>
    <p:sldId id="819" r:id="rId54"/>
    <p:sldId id="820" r:id="rId55"/>
    <p:sldId id="821" r:id="rId56"/>
    <p:sldId id="822" r:id="rId57"/>
    <p:sldId id="823" r:id="rId58"/>
    <p:sldId id="824" r:id="rId59"/>
    <p:sldId id="825" r:id="rId60"/>
    <p:sldId id="826" r:id="rId61"/>
    <p:sldId id="827" r:id="rId62"/>
    <p:sldId id="828" r:id="rId63"/>
    <p:sldId id="829" r:id="rId64"/>
    <p:sldId id="830" r:id="rId65"/>
    <p:sldId id="831" r:id="rId66"/>
    <p:sldId id="832" r:id="rId67"/>
    <p:sldId id="833" r:id="rId68"/>
    <p:sldId id="834" r:id="rId69"/>
    <p:sldId id="835" r:id="rId70"/>
    <p:sldId id="836" r:id="rId71"/>
    <p:sldId id="837" r:id="rId72"/>
    <p:sldId id="838" r:id="rId73"/>
    <p:sldId id="839" r:id="rId74"/>
    <p:sldId id="840" r:id="rId75"/>
    <p:sldId id="841" r:id="rId76"/>
    <p:sldId id="842" r:id="rId77"/>
    <p:sldId id="843" r:id="rId78"/>
    <p:sldId id="844" r:id="rId79"/>
    <p:sldId id="845" r:id="rId80"/>
    <p:sldId id="846" r:id="rId81"/>
    <p:sldId id="847" r:id="rId82"/>
  </p:sldIdLst>
  <p:sldSz cx="12192000" cy="6858000"/>
  <p:notesSz cx="6858000" cy="9144000"/>
  <p:embeddedFontLst>
    <p:embeddedFont>
      <p:font typeface="Calibri" panose="020F0502020204030204" pitchFamily="34" charset="0"/>
      <p:regular r:id="rId84"/>
      <p:bold r:id="rId85"/>
      <p:italic r:id="rId86"/>
      <p:boldItalic r:id="rId87"/>
    </p:embeddedFont>
    <p:embeddedFont>
      <p:font typeface="Dakota Regular" pitchFamily="2" charset="0"/>
      <p:regular r:id="rId88"/>
    </p:embeddedFont>
    <p:embeddedFont>
      <p:font typeface="ProFontWindows" panose="02000409000000000000" pitchFamily="49" charset="77"/>
      <p:regular r:id="rId89"/>
    </p:embeddedFont>
    <p:embeddedFont>
      <p:font typeface="Segoe UI" panose="020B0502040204020203" pitchFamily="34" charset="0"/>
      <p:regular r:id="rId90"/>
      <p:bold r:id="rId91"/>
      <p:italic r:id="rId92"/>
      <p:boldItalic r:id="rId93"/>
    </p:embeddedFont>
    <p:embeddedFont>
      <p:font typeface="Segoe UI Semibold" panose="020B0502040204020203" pitchFamily="34" charset="0"/>
      <p:regular r:id="rId94"/>
      <p:bold r:id="rId95"/>
      <p:italic r:id="rId96"/>
      <p:boldItalic r:id="rId97"/>
    </p:embeddedFont>
    <p:embeddedFont>
      <p:font typeface="Segoe UI Semilight" panose="020B0402040204020203" pitchFamily="34" charset="0"/>
      <p:regular r:id="rId98"/>
      <p:italic r:id="rId9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65E9C"/>
    <a:srgbClr val="64A73B"/>
    <a:srgbClr val="6A1719"/>
    <a:srgbClr val="65686C"/>
    <a:srgbClr val="70717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57"/>
    <p:restoredTop sz="78109"/>
  </p:normalViewPr>
  <p:slideViewPr>
    <p:cSldViewPr snapToGrid="0">
      <p:cViewPr varScale="1">
        <p:scale>
          <a:sx n="71" d="100"/>
          <a:sy n="71" d="100"/>
        </p:scale>
        <p:origin x="176" y="8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84" Type="http://schemas.openxmlformats.org/officeDocument/2006/relationships/font" Target="fonts/font1.fntdata"/><Relationship Id="rId89" Type="http://schemas.openxmlformats.org/officeDocument/2006/relationships/font" Target="fonts/font6.fntdata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slide" Target="slides/slide76.xml"/><Relationship Id="rId102" Type="http://schemas.openxmlformats.org/officeDocument/2006/relationships/theme" Target="theme/theme1.xml"/><Relationship Id="rId5" Type="http://schemas.openxmlformats.org/officeDocument/2006/relationships/slide" Target="slides/slide2.xml"/><Relationship Id="rId90" Type="http://schemas.openxmlformats.org/officeDocument/2006/relationships/font" Target="fonts/font7.fntdata"/><Relationship Id="rId95" Type="http://schemas.openxmlformats.org/officeDocument/2006/relationships/font" Target="fonts/font12.fntdata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80" Type="http://schemas.openxmlformats.org/officeDocument/2006/relationships/slide" Target="slides/slide77.xml"/><Relationship Id="rId85" Type="http://schemas.openxmlformats.org/officeDocument/2006/relationships/font" Target="fonts/font2.fntdata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103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83" Type="http://schemas.openxmlformats.org/officeDocument/2006/relationships/notesMaster" Target="notesMasters/notesMaster1.xml"/><Relationship Id="rId88" Type="http://schemas.openxmlformats.org/officeDocument/2006/relationships/font" Target="fonts/font5.fntdata"/><Relationship Id="rId91" Type="http://schemas.openxmlformats.org/officeDocument/2006/relationships/font" Target="fonts/font8.fntdata"/><Relationship Id="rId96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slide" Target="slides/slide78.xml"/><Relationship Id="rId86" Type="http://schemas.openxmlformats.org/officeDocument/2006/relationships/font" Target="fonts/font3.fntdata"/><Relationship Id="rId94" Type="http://schemas.openxmlformats.org/officeDocument/2006/relationships/font" Target="fonts/font11.fntdata"/><Relationship Id="rId99" Type="http://schemas.openxmlformats.org/officeDocument/2006/relationships/font" Target="fonts/font16.fntdata"/><Relationship Id="rId10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font" Target="fonts/font14.fntdata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font" Target="fonts/font4.fntdata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100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font" Target="fonts/font10.fntdata"/><Relationship Id="rId98" Type="http://schemas.openxmlformats.org/officeDocument/2006/relationships/font" Target="fonts/font15.fntdata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FBF72C-0086-D04C-8E4C-1048BC19C057}" type="datetimeFigureOut">
              <a:rPr lang="en-US" smtClean="0"/>
              <a:t>11/9/22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E3E2D7-FD64-A948-8E54-C9ABEF028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49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to run together with /// at once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8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drop </a:t>
            </a:r>
            <a:r>
              <a:rPr lang="en-US" dirty="0" err="1"/>
              <a:t>hExp</a:t>
            </a:r>
            <a:r>
              <a:rPr lang="en-US" dirty="0"/>
              <a:t>*  drop </a:t>
            </a:r>
            <a:r>
              <a:rPr lang="en-US" dirty="0" err="1"/>
              <a:t>oop</a:t>
            </a:r>
            <a:r>
              <a:rPr lang="en-US" dirty="0"/>
              <a:t>*</a:t>
            </a:r>
          </a:p>
          <a:p>
            <a:r>
              <a:rPr lang="en-US" dirty="0"/>
              <a:t>keep if year &gt;=2000 &amp; year &lt;= 2010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60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607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, replace – incase that file already exists, it will overwrite it </a:t>
            </a:r>
          </a:p>
          <a:p>
            <a:r>
              <a:rPr lang="en-US" dirty="0"/>
              <a:t>.</a:t>
            </a:r>
            <a:r>
              <a:rPr lang="en-US" dirty="0" err="1"/>
              <a:t>dta</a:t>
            </a:r>
            <a:r>
              <a:rPr lang="en-US" dirty="0"/>
              <a:t> </a:t>
            </a:r>
            <a:r>
              <a:rPr lang="en-US" dirty="0" err="1"/>
              <a:t>stata</a:t>
            </a:r>
            <a:r>
              <a:rPr lang="en-US" dirty="0"/>
              <a:t> format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701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want a word to have quotes around one word within label, it will confuse </a:t>
            </a:r>
            <a:r>
              <a:rPr lang="en-US" dirty="0" err="1"/>
              <a:t>stata</a:t>
            </a:r>
            <a:r>
              <a:rPr lang="en-US" dirty="0"/>
              <a:t> – if you want quotes in the label itself, use single quotation marks ‘’ (or you can use single quotes around entire label and double quotes within label – just can’t be same type of quotation marks.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0932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396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VariableDef</a:t>
            </a:r>
            <a:r>
              <a:rPr lang="en-US" dirty="0"/>
              <a:t> = definition </a:t>
            </a:r>
          </a:p>
          <a:p>
            <a:r>
              <a:rPr lang="en-US" dirty="0"/>
              <a:t>If you’re creating a label you’ll apply to a lot (ex: yes/no), then call it yes/no or something</a:t>
            </a:r>
          </a:p>
          <a:p>
            <a:endParaRPr lang="en-US" dirty="0"/>
          </a:p>
          <a:p>
            <a:r>
              <a:rPr lang="en-US" dirty="0"/>
              <a:t>This DOES NOT change the underlying integer values, it’s just applying a label (not like a factor variable in 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11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E3E2D7-FD64-A948-8E54-C9ABEF0285B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5001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Export to csv using export delimited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358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00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if you’re working on data and extracting annual data or you are outputting graphs and want to quickly make a graph directory within your code because its faster </a:t>
            </a:r>
          </a:p>
          <a:p>
            <a:endParaRPr lang="en-US" dirty="0"/>
          </a:p>
          <a:p>
            <a:r>
              <a:rPr lang="en-US" dirty="0"/>
              <a:t>If you want to create a folder in a different area (not working directory), just list full file path to the file you want to create </a:t>
            </a:r>
          </a:p>
          <a:p>
            <a:endParaRPr lang="en-US" dirty="0"/>
          </a:p>
          <a:p>
            <a:r>
              <a:rPr lang="en-US" dirty="0"/>
              <a:t>R has similar command called </a:t>
            </a:r>
            <a:r>
              <a:rPr lang="en-US" dirty="0" err="1"/>
              <a:t>dir.create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5594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E3E2D7-FD64-A948-8E54-C9ABEF0285B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6938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Move location of column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57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Drop in 300-304 (by rows) </a:t>
            </a:r>
          </a:p>
          <a:p>
            <a:r>
              <a:rPr lang="en-US" dirty="0"/>
              <a:t>Have to drop variables and observations separately.</a:t>
            </a:r>
          </a:p>
          <a:p>
            <a:endParaRPr lang="en-US" dirty="0"/>
          </a:p>
          <a:p>
            <a:r>
              <a:rPr lang="en-US" dirty="0"/>
              <a:t>Drop </a:t>
            </a:r>
            <a:r>
              <a:rPr lang="en-US" dirty="0" err="1"/>
              <a:t>hExp</a:t>
            </a:r>
            <a:r>
              <a:rPr lang="en-US" dirty="0"/>
              <a:t>* </a:t>
            </a:r>
            <a:r>
              <a:rPr lang="en-US" dirty="0" err="1"/>
              <a:t>oop</a:t>
            </a:r>
            <a:r>
              <a:rPr lang="en-US" dirty="0"/>
              <a:t>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42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Keep if expression (will keep observations that satisfy expression)</a:t>
            </a:r>
          </a:p>
          <a:p>
            <a:endParaRPr lang="en-US" dirty="0"/>
          </a:p>
          <a:p>
            <a:r>
              <a:rPr lang="en-US" dirty="0"/>
              <a:t>Keep if </a:t>
            </a:r>
            <a:r>
              <a:rPr lang="en-US" dirty="0" err="1"/>
              <a:t>inrange</a:t>
            </a:r>
            <a:r>
              <a:rPr lang="en-US" dirty="0"/>
              <a:t> (year, 2000, 2010)</a:t>
            </a:r>
          </a:p>
          <a:p>
            <a:r>
              <a:rPr lang="en-US" dirty="0"/>
              <a:t>Keep if year &gt;=2000 &amp; year &lt;= 2010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84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7.png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7.png"/><Relationship Id="rId4" Type="http://schemas.openxmlformats.org/officeDocument/2006/relationships/image" Target="../media/image4.emf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3CBF64-5C15-EF49-9B94-17918A8ED6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9" y="210213"/>
            <a:ext cx="2589529" cy="1294764"/>
          </a:xfrm>
          <a:prstGeom prst="rect">
            <a:avLst/>
          </a:prstGeom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010845"/>
            <a:ext cx="12202617" cy="856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8368" y="2268665"/>
            <a:ext cx="10363200" cy="820737"/>
          </a:xfrm>
        </p:spPr>
        <p:txBody>
          <a:bodyPr anchor="b"/>
          <a:lstStyle>
            <a:lvl1pPr>
              <a:defRPr sz="4533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84719" y="3648711"/>
            <a:ext cx="10386484" cy="430887"/>
          </a:xfrm>
        </p:spPr>
        <p:txBody>
          <a:bodyPr/>
          <a:lstStyle>
            <a:lvl1pPr>
              <a:buFontTx/>
              <a:buNone/>
              <a:defRPr sz="240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609601" y="3361199"/>
            <a:ext cx="10972801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644108" y="5490668"/>
            <a:ext cx="3824561" cy="285257"/>
            <a:chOff x="457200" y="4117997"/>
            <a:chExt cx="2868422" cy="213943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 rotWithShape="1">
            <a:blip r:embed="rId4">
              <a:lum bright="-30000"/>
            </a:blip>
            <a:srcRect l="13858"/>
            <a:stretch/>
          </p:blipFill>
          <p:spPr>
            <a:xfrm>
              <a:off x="837644" y="4117998"/>
              <a:ext cx="2487978" cy="213942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 rotWithShape="1">
            <a:blip r:embed="rId4">
              <a:lum/>
            </a:blip>
            <a:srcRect r="87556"/>
            <a:stretch/>
          </p:blipFill>
          <p:spPr>
            <a:xfrm>
              <a:off x="457200" y="4117997"/>
              <a:ext cx="359411" cy="213942"/>
            </a:xfrm>
            <a:prstGeom prst="rect">
              <a:avLst/>
            </a:prstGeom>
          </p:spPr>
        </p:pic>
      </p:grpSp>
      <p:pic>
        <p:nvPicPr>
          <p:cNvPr id="16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258" y="5520914"/>
            <a:ext cx="4101143" cy="25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8066443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column tabl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3706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20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84720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347034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347034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8235676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8235676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102099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79228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6"/>
          <p:cNvSpPr>
            <a:spLocks noGrp="1" noChangeArrowheads="1"/>
          </p:cNvSpPr>
          <p:nvPr>
            <p:ph type="sldNum" sz="quarter" idx="18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9851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5358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9" y="1250268"/>
            <a:ext cx="3115732" cy="4656499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267202" y="1250269"/>
            <a:ext cx="7251700" cy="466725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1378582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6136" y="23601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8" y="4895196"/>
            <a:ext cx="10972801" cy="648965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6138" y="1214443"/>
            <a:ext cx="10979149" cy="35467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8695222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Text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"/>
            <a:ext cx="12192000" cy="60325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84719" y="2372554"/>
            <a:ext cx="5494604" cy="3150276"/>
          </a:xfrm>
        </p:spPr>
        <p:txBody>
          <a:bodyPr lIns="91440" rIns="9144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>
                <a:solidFill>
                  <a:schemeClr val="bg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Text goes here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3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238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6"/>
            <a:ext cx="12192000" cy="4917323"/>
          </a:xfrm>
        </p:spPr>
        <p:txBody>
          <a:bodyPr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5975133"/>
            <a:ext cx="10972801" cy="882624"/>
          </a:xfrm>
        </p:spPr>
        <p:txBody>
          <a:bodyPr bIns="13716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 b="0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419707680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70"/>
            <a:ext cx="12192000" cy="5819333"/>
          </a:xfrm>
        </p:spPr>
        <p:txBody>
          <a:bodyPr>
            <a:normAutofit/>
          </a:bodyPr>
          <a:lstStyle>
            <a:lvl1pPr marL="0" indent="0">
              <a:buNone/>
              <a:defRPr sz="2933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6735167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12192000" cy="6858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0212073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990601"/>
            <a:ext cx="10363200" cy="705283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914400" y="2895601"/>
            <a:ext cx="5238749" cy="1624337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800"/>
              </a:spcBef>
              <a:buFontTx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</a:p>
          <a:p>
            <a:endParaRPr lang="en-US"/>
          </a:p>
          <a:p>
            <a:r>
              <a:rPr lang="en-US"/>
              <a:t>Name</a:t>
            </a:r>
          </a:p>
          <a:p>
            <a:r>
              <a:rPr lang="en-US"/>
              <a:t>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1868821"/>
            <a:ext cx="10386484" cy="927100"/>
          </a:xfrm>
        </p:spPr>
        <p:txBody>
          <a:bodyPr/>
          <a:lstStyle>
            <a:lvl1pPr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674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pPr>
              <a:defRPr/>
            </a:pPr>
            <a:fld id="{58394BBC-E024-1040-A257-0D0B61BE5F2D}" type="datetime1">
              <a:rPr lang="en-US" smtClean="0"/>
              <a:pPr>
                <a:defRPr/>
              </a:pPr>
              <a:t>11/9/22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320C262-E821-234F-991C-AE4526E9698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8114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3CBF64-5C15-EF49-9B94-17918A8ED6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9" y="210213"/>
            <a:ext cx="2589528" cy="1294764"/>
          </a:xfrm>
          <a:prstGeom prst="rect">
            <a:avLst/>
          </a:prstGeom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010845"/>
            <a:ext cx="12202617" cy="856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8368" y="2268666"/>
            <a:ext cx="10363200" cy="820737"/>
          </a:xfrm>
        </p:spPr>
        <p:txBody>
          <a:bodyPr anchor="b"/>
          <a:lstStyle>
            <a:lvl1pPr>
              <a:defRPr sz="4533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84719" y="3648711"/>
            <a:ext cx="10386484" cy="430887"/>
          </a:xfrm>
        </p:spPr>
        <p:txBody>
          <a:bodyPr/>
          <a:lstStyle>
            <a:lvl1pPr>
              <a:buFontTx/>
              <a:buNone/>
              <a:defRPr sz="240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609601" y="3361199"/>
            <a:ext cx="10972801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644106" y="5490669"/>
            <a:ext cx="3824564" cy="285257"/>
            <a:chOff x="457200" y="4117997"/>
            <a:chExt cx="2868422" cy="213943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 rotWithShape="1">
            <a:blip r:embed="rId4">
              <a:lum bright="-30000"/>
            </a:blip>
            <a:srcRect l="13858"/>
            <a:stretch/>
          </p:blipFill>
          <p:spPr>
            <a:xfrm>
              <a:off x="837644" y="4117998"/>
              <a:ext cx="2487978" cy="213942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 rotWithShape="1">
            <a:blip r:embed="rId4">
              <a:lum/>
            </a:blip>
            <a:srcRect r="87556"/>
            <a:stretch/>
          </p:blipFill>
          <p:spPr>
            <a:xfrm>
              <a:off x="457200" y="4117997"/>
              <a:ext cx="359411" cy="213942"/>
            </a:xfrm>
            <a:prstGeom prst="rect">
              <a:avLst/>
            </a:prstGeom>
          </p:spPr>
        </p:pic>
      </p:grpSp>
      <p:pic>
        <p:nvPicPr>
          <p:cNvPr id="16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258" y="5520914"/>
            <a:ext cx="4101143" cy="25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02686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6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2"/>
            <a:ext cx="10972801" cy="4425287"/>
          </a:xfrm>
        </p:spPr>
        <p:txBody>
          <a:bodyPr/>
          <a:lstStyle>
            <a:lvl1pPr>
              <a:buClr>
                <a:schemeClr val="accent1"/>
              </a:buClr>
              <a:buSzPct val="120000"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5" smtClean="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97967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6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2"/>
            <a:ext cx="10972801" cy="4425287"/>
          </a:xfrm>
        </p:spPr>
        <p:txBody>
          <a:bodyPr/>
          <a:lstStyle>
            <a:lvl1pPr>
              <a:buClr>
                <a:schemeClr val="accent1"/>
              </a:buClr>
              <a:buSzPct val="120000"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7" smtClean="0">
                <a:solidFill>
                  <a:schemeClr val="tx1"/>
                </a:solidFill>
              </a:defRPr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42457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_No first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>
            <a:lvl1pPr>
              <a:defRPr sz="346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5"/>
            <a:ext cx="10972801" cy="4452583"/>
          </a:xfrm>
        </p:spPr>
        <p:txBody>
          <a:bodyPr/>
          <a:lstStyle>
            <a:lvl1pPr marL="0" indent="0">
              <a:buClr>
                <a:schemeClr val="accent1"/>
              </a:buClr>
              <a:buSzPct val="120000"/>
              <a:buNone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1892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numbere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>
            <a:lvl1pPr>
              <a:defRPr sz="3468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4"/>
            <a:ext cx="10972801" cy="4316105"/>
          </a:xfrm>
        </p:spPr>
        <p:txBody>
          <a:bodyPr/>
          <a:lstStyle>
            <a:lvl1pPr marL="459293" indent="-459293">
              <a:buClr>
                <a:schemeClr val="accent1"/>
              </a:buClr>
              <a:buSzPct val="100000"/>
              <a:buFont typeface="+mj-lt"/>
              <a:buAutoNum type="arabicPeriod"/>
              <a:defRPr sz="2401">
                <a:solidFill>
                  <a:schemeClr val="tx1"/>
                </a:solidFill>
              </a:defRPr>
            </a:lvl1pPr>
            <a:lvl2pPr marL="863552" indent="-380978">
              <a:buSzPct val="90000"/>
              <a:buFont typeface="+mj-lt"/>
              <a:buAutoNum type="alphaLcPeriod"/>
              <a:defRPr sz="2135">
                <a:solidFill>
                  <a:schemeClr val="tx1"/>
                </a:solidFill>
              </a:defRPr>
            </a:lvl2pPr>
            <a:lvl3pPr marL="1185268" indent="-264568">
              <a:buSzPct val="90000"/>
              <a:buFont typeface="+mj-lt"/>
              <a:buAutoNum type="romanLcPeriod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52696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97196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44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2534315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4717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7598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with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4720" y="997807"/>
            <a:ext cx="5386917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567" indent="0">
              <a:buNone/>
              <a:defRPr sz="2667" b="1"/>
            </a:lvl2pPr>
            <a:lvl3pPr marL="1219132" indent="0">
              <a:buNone/>
              <a:defRPr sz="2401" b="1"/>
            </a:lvl3pPr>
            <a:lvl4pPr marL="1828700" indent="0">
              <a:buNone/>
              <a:defRPr sz="2135" b="1"/>
            </a:lvl4pPr>
            <a:lvl5pPr marL="2438267" indent="0">
              <a:buNone/>
              <a:defRPr sz="2135" b="1"/>
            </a:lvl5pPr>
            <a:lvl6pPr marL="3047832" indent="0">
              <a:buNone/>
              <a:defRPr sz="2135" b="1"/>
            </a:lvl6pPr>
            <a:lvl7pPr marL="3657399" indent="0">
              <a:buNone/>
              <a:defRPr sz="2135" b="1"/>
            </a:lvl7pPr>
            <a:lvl8pPr marL="4266965" indent="0">
              <a:buNone/>
              <a:defRPr sz="2135" b="1"/>
            </a:lvl8pPr>
            <a:lvl9pPr marL="4876533" indent="0">
              <a:buNone/>
              <a:defRPr sz="213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720" y="1828803"/>
            <a:ext cx="5386917" cy="4053388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009683"/>
            <a:ext cx="5389033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567" indent="0">
              <a:buNone/>
              <a:defRPr sz="2667" b="1"/>
            </a:lvl2pPr>
            <a:lvl3pPr marL="1219132" indent="0">
              <a:buNone/>
              <a:defRPr sz="2401" b="1"/>
            </a:lvl3pPr>
            <a:lvl4pPr marL="1828700" indent="0">
              <a:buNone/>
              <a:defRPr sz="2135" b="1"/>
            </a:lvl4pPr>
            <a:lvl5pPr marL="2438267" indent="0">
              <a:buNone/>
              <a:defRPr sz="2135" b="1"/>
            </a:lvl5pPr>
            <a:lvl6pPr marL="3047832" indent="0">
              <a:buNone/>
              <a:defRPr sz="2135" b="1"/>
            </a:lvl6pPr>
            <a:lvl7pPr marL="3657399" indent="0">
              <a:buNone/>
              <a:defRPr sz="2135" b="1"/>
            </a:lvl7pPr>
            <a:lvl8pPr marL="4266965" indent="0">
              <a:buNone/>
              <a:defRPr sz="2135" b="1"/>
            </a:lvl8pPr>
            <a:lvl9pPr marL="4876533" indent="0">
              <a:buNone/>
              <a:defRPr sz="213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1840679"/>
            <a:ext cx="5389033" cy="4055159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spcBef>
                <a:spcPts val="799"/>
              </a:spcBef>
              <a:defRPr sz="16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84717" y="225734"/>
            <a:ext cx="10922000" cy="6260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249022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column tabl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37069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20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84720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347034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347034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8235676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8235676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102099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79228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6"/>
          <p:cNvSpPr>
            <a:spLocks noGrp="1" noChangeArrowheads="1"/>
          </p:cNvSpPr>
          <p:nvPr>
            <p:ph type="sldNum" sz="quarter" idx="18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24421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5356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9" y="1250268"/>
            <a:ext cx="3115732" cy="4656499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267202" y="1250269"/>
            <a:ext cx="7251700" cy="466725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3210922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_No first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4"/>
            <a:ext cx="10922000" cy="626005"/>
          </a:xfrm>
        </p:spPr>
        <p:txBody>
          <a:bodyPr/>
          <a:lstStyle>
            <a:lvl1pPr>
              <a:defRPr sz="346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5"/>
            <a:ext cx="10972801" cy="4452583"/>
          </a:xfrm>
        </p:spPr>
        <p:txBody>
          <a:bodyPr/>
          <a:lstStyle>
            <a:lvl1pPr marL="0" indent="0">
              <a:buClr>
                <a:schemeClr val="accent1"/>
              </a:buClr>
              <a:buSzPct val="120000"/>
              <a:buNone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244514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6136" y="23601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8" y="4895192"/>
            <a:ext cx="10972801" cy="648968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6140" y="1214443"/>
            <a:ext cx="10979149" cy="35467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877251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Text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2"/>
            <a:ext cx="12192000" cy="60325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84719" y="2372554"/>
            <a:ext cx="5494604" cy="3150276"/>
          </a:xfrm>
        </p:spPr>
        <p:txBody>
          <a:bodyPr lIns="91440" rIns="9144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>
                <a:solidFill>
                  <a:schemeClr val="bg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Text goes here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3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54497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6"/>
            <a:ext cx="12192000" cy="4917323"/>
          </a:xfrm>
        </p:spPr>
        <p:txBody>
          <a:bodyPr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5975133"/>
            <a:ext cx="10972801" cy="882624"/>
          </a:xfrm>
        </p:spPr>
        <p:txBody>
          <a:bodyPr bIns="13716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 b="0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3672600942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7"/>
            <a:ext cx="12192000" cy="5819336"/>
          </a:xfrm>
        </p:spPr>
        <p:txBody>
          <a:bodyPr>
            <a:normAutofit/>
          </a:bodyPr>
          <a:lstStyle>
            <a:lvl1pPr marL="0" indent="0">
              <a:buNone/>
              <a:defRPr sz="2933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5333528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12192000" cy="6858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51011617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DDCE-EFC7-4997-B693-00C81DDA89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570976"/>
            <a:ext cx="9144000" cy="19389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0F4C2-A060-41D9-ADF7-D01BDD34B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7"/>
            <a:ext cx="9144000" cy="1655763"/>
          </a:xfrm>
        </p:spPr>
        <p:txBody>
          <a:bodyPr/>
          <a:lstStyle>
            <a:lvl1pPr marL="0" indent="0" algn="ctr">
              <a:buNone/>
              <a:defRPr sz="2401"/>
            </a:lvl1pPr>
            <a:lvl2pPr marL="457187" indent="0" algn="ctr">
              <a:buNone/>
              <a:defRPr sz="2001"/>
            </a:lvl2pPr>
            <a:lvl3pPr marL="914372" indent="0" algn="ctr">
              <a:buNone/>
              <a:defRPr sz="1800"/>
            </a:lvl3pPr>
            <a:lvl4pPr marL="1371559" indent="0" algn="ctr">
              <a:buNone/>
              <a:defRPr sz="1600"/>
            </a:lvl4pPr>
            <a:lvl5pPr marL="1828746" indent="0" algn="ctr">
              <a:buNone/>
              <a:defRPr sz="1600"/>
            </a:lvl5pPr>
            <a:lvl6pPr marL="2285931" indent="0" algn="ctr">
              <a:buNone/>
              <a:defRPr sz="1600"/>
            </a:lvl6pPr>
            <a:lvl7pPr marL="2743117" indent="0" algn="ctr">
              <a:buNone/>
              <a:defRPr sz="1600"/>
            </a:lvl7pPr>
            <a:lvl8pPr marL="3200304" indent="0" algn="ctr">
              <a:buNone/>
              <a:defRPr sz="1600"/>
            </a:lvl8pPr>
            <a:lvl9pPr marL="365749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814E2-831B-419C-8C97-A539C6043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fld id="{7DA6F061-0A21-4589-8FF9-B0816AC854A6}" type="datetimeFigureOut">
              <a:rPr lang="en-US" smtClean="0"/>
              <a:pPr/>
              <a:t>11/9/22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D79A4-657D-4434-9F40-18F146D5B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D36C5-75F5-40C4-B70E-E18868ABA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963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3CBF64-5C15-EF49-9B94-17918A8ED6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9" y="210213"/>
            <a:ext cx="2589528" cy="1294764"/>
          </a:xfrm>
          <a:prstGeom prst="rect">
            <a:avLst/>
          </a:prstGeom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010845"/>
            <a:ext cx="12202617" cy="856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8368" y="2268666"/>
            <a:ext cx="10363200" cy="820737"/>
          </a:xfrm>
        </p:spPr>
        <p:txBody>
          <a:bodyPr anchor="b"/>
          <a:lstStyle>
            <a:lvl1pPr>
              <a:defRPr sz="4533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84719" y="3648711"/>
            <a:ext cx="10386484" cy="430887"/>
          </a:xfrm>
        </p:spPr>
        <p:txBody>
          <a:bodyPr/>
          <a:lstStyle>
            <a:lvl1pPr>
              <a:buFontTx/>
              <a:buNone/>
              <a:defRPr sz="240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609601" y="3361199"/>
            <a:ext cx="10972801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644106" y="5490669"/>
            <a:ext cx="3824564" cy="285257"/>
            <a:chOff x="457200" y="4117997"/>
            <a:chExt cx="2868422" cy="213943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 rotWithShape="1">
            <a:blip r:embed="rId4">
              <a:lum bright="-30000"/>
            </a:blip>
            <a:srcRect l="13858"/>
            <a:stretch/>
          </p:blipFill>
          <p:spPr>
            <a:xfrm>
              <a:off x="837644" y="4117998"/>
              <a:ext cx="2487978" cy="213942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 rotWithShape="1">
            <a:blip r:embed="rId4">
              <a:lum/>
            </a:blip>
            <a:srcRect r="87556"/>
            <a:stretch/>
          </p:blipFill>
          <p:spPr>
            <a:xfrm>
              <a:off x="457200" y="4117997"/>
              <a:ext cx="359411" cy="213942"/>
            </a:xfrm>
            <a:prstGeom prst="rect">
              <a:avLst/>
            </a:prstGeom>
          </p:spPr>
        </p:pic>
      </p:grpSp>
      <p:pic>
        <p:nvPicPr>
          <p:cNvPr id="16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258" y="5520914"/>
            <a:ext cx="4101143" cy="25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299997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68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2"/>
            <a:ext cx="10972801" cy="4425287"/>
          </a:xfrm>
        </p:spPr>
        <p:txBody>
          <a:bodyPr/>
          <a:lstStyle>
            <a:lvl1pPr>
              <a:buClr>
                <a:schemeClr val="accent1"/>
              </a:buClr>
              <a:buSzPct val="120000"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7" smtClean="0">
                <a:solidFill>
                  <a:schemeClr val="tx1"/>
                </a:solidFill>
              </a:defRPr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59952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_No first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>
            <a:lvl1pPr>
              <a:defRPr sz="3468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5"/>
            <a:ext cx="10972801" cy="4452583"/>
          </a:xfrm>
        </p:spPr>
        <p:txBody>
          <a:bodyPr/>
          <a:lstStyle>
            <a:lvl1pPr marL="0" indent="0">
              <a:buClr>
                <a:schemeClr val="accent1"/>
              </a:buClr>
              <a:buSzPct val="120000"/>
              <a:buNone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5012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numbere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>
            <a:lvl1pPr>
              <a:defRPr sz="3468" b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4"/>
            <a:ext cx="10972801" cy="4316105"/>
          </a:xfrm>
        </p:spPr>
        <p:txBody>
          <a:bodyPr/>
          <a:lstStyle>
            <a:lvl1pPr marL="459293" indent="-459293">
              <a:buClr>
                <a:schemeClr val="accent1"/>
              </a:buClr>
              <a:buSzPct val="100000"/>
              <a:buFont typeface="+mj-lt"/>
              <a:buAutoNum type="arabicPeriod"/>
              <a:defRPr sz="2401">
                <a:solidFill>
                  <a:schemeClr val="tx1"/>
                </a:solidFill>
              </a:defRPr>
            </a:lvl1pPr>
            <a:lvl2pPr marL="863552" indent="-380978">
              <a:buSzPct val="90000"/>
              <a:buFont typeface="+mj-lt"/>
              <a:buAutoNum type="alphaLcPeriod"/>
              <a:defRPr sz="2135">
                <a:solidFill>
                  <a:schemeClr val="tx1"/>
                </a:solidFill>
              </a:defRPr>
            </a:lvl2pPr>
            <a:lvl3pPr marL="1185268" indent="-264568">
              <a:buSzPct val="90000"/>
              <a:buFont typeface="+mj-lt"/>
              <a:buAutoNum type="romanLcPeriod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31153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numbere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4"/>
            <a:ext cx="10922000" cy="626005"/>
          </a:xfrm>
        </p:spPr>
        <p:txBody>
          <a:bodyPr/>
          <a:lstStyle>
            <a:lvl1pPr>
              <a:defRPr sz="3468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4"/>
            <a:ext cx="10972801" cy="4316105"/>
          </a:xfrm>
        </p:spPr>
        <p:txBody>
          <a:bodyPr/>
          <a:lstStyle>
            <a:lvl1pPr marL="459351" indent="-459351">
              <a:buClr>
                <a:schemeClr val="accent1"/>
              </a:buClr>
              <a:buSzPct val="100000"/>
              <a:buFont typeface="+mj-lt"/>
              <a:buAutoNum type="arabicPeriod"/>
              <a:defRPr sz="2401">
                <a:solidFill>
                  <a:schemeClr val="tx1"/>
                </a:solidFill>
              </a:defRPr>
            </a:lvl1pPr>
            <a:lvl2pPr marL="863666" indent="-381029">
              <a:buSzPct val="90000"/>
              <a:buFont typeface="+mj-lt"/>
              <a:buAutoNum type="alphaLcPeriod"/>
              <a:defRPr sz="2135">
                <a:solidFill>
                  <a:schemeClr val="tx1"/>
                </a:solidFill>
              </a:defRPr>
            </a:lvl2pPr>
            <a:lvl3pPr marL="1185421" indent="-264604">
              <a:buSzPct val="90000"/>
              <a:buFont typeface="+mj-lt"/>
              <a:buAutoNum type="romanLcPeriod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8225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8787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825279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523967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4717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203416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with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4720" y="997807"/>
            <a:ext cx="5386917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567" indent="0">
              <a:buNone/>
              <a:defRPr sz="2667" b="1"/>
            </a:lvl2pPr>
            <a:lvl3pPr marL="1219132" indent="0">
              <a:buNone/>
              <a:defRPr sz="2401" b="1"/>
            </a:lvl3pPr>
            <a:lvl4pPr marL="1828700" indent="0">
              <a:buNone/>
              <a:defRPr sz="2135" b="1"/>
            </a:lvl4pPr>
            <a:lvl5pPr marL="2438267" indent="0">
              <a:buNone/>
              <a:defRPr sz="2135" b="1"/>
            </a:lvl5pPr>
            <a:lvl6pPr marL="3047832" indent="0">
              <a:buNone/>
              <a:defRPr sz="2135" b="1"/>
            </a:lvl6pPr>
            <a:lvl7pPr marL="3657399" indent="0">
              <a:buNone/>
              <a:defRPr sz="2135" b="1"/>
            </a:lvl7pPr>
            <a:lvl8pPr marL="4266965" indent="0">
              <a:buNone/>
              <a:defRPr sz="2135" b="1"/>
            </a:lvl8pPr>
            <a:lvl9pPr marL="4876533" indent="0">
              <a:buNone/>
              <a:defRPr sz="213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720" y="1828803"/>
            <a:ext cx="5386917" cy="4053388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009683"/>
            <a:ext cx="5389033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567" indent="0">
              <a:buNone/>
              <a:defRPr sz="2667" b="1"/>
            </a:lvl2pPr>
            <a:lvl3pPr marL="1219132" indent="0">
              <a:buNone/>
              <a:defRPr sz="2401" b="1"/>
            </a:lvl3pPr>
            <a:lvl4pPr marL="1828700" indent="0">
              <a:buNone/>
              <a:defRPr sz="2135" b="1"/>
            </a:lvl4pPr>
            <a:lvl5pPr marL="2438267" indent="0">
              <a:buNone/>
              <a:defRPr sz="2135" b="1"/>
            </a:lvl5pPr>
            <a:lvl6pPr marL="3047832" indent="0">
              <a:buNone/>
              <a:defRPr sz="2135" b="1"/>
            </a:lvl6pPr>
            <a:lvl7pPr marL="3657399" indent="0">
              <a:buNone/>
              <a:defRPr sz="2135" b="1"/>
            </a:lvl7pPr>
            <a:lvl8pPr marL="4266965" indent="0">
              <a:buNone/>
              <a:defRPr sz="2135" b="1"/>
            </a:lvl8pPr>
            <a:lvl9pPr marL="4876533" indent="0">
              <a:buNone/>
              <a:defRPr sz="213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1840679"/>
            <a:ext cx="5389033" cy="4055159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spcBef>
                <a:spcPts val="799"/>
              </a:spcBef>
              <a:defRPr sz="1600">
                <a:solidFill>
                  <a:schemeClr val="tx1"/>
                </a:solidFill>
                <a:latin typeface="Segoe UI Semilight" panose="020B0402040204020203" pitchFamily="34" charset="0"/>
              </a:defRPr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84717" y="225734"/>
            <a:ext cx="10922000" cy="6260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96104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column tabl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37069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20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84720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347034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347034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8235676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8235676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102099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79228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6"/>
          <p:cNvSpPr>
            <a:spLocks noGrp="1" noChangeArrowheads="1"/>
          </p:cNvSpPr>
          <p:nvPr>
            <p:ph type="sldNum" sz="quarter" idx="18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53575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5356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9" y="1250268"/>
            <a:ext cx="3115732" cy="4656499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267202" y="1250269"/>
            <a:ext cx="7251700" cy="466725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75970672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6136" y="23601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8" y="4895192"/>
            <a:ext cx="10972801" cy="648968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6140" y="1214443"/>
            <a:ext cx="10979149" cy="35467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11972567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Text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2"/>
            <a:ext cx="12192000" cy="60325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84719" y="2372554"/>
            <a:ext cx="5494604" cy="3150276"/>
          </a:xfrm>
        </p:spPr>
        <p:txBody>
          <a:bodyPr lIns="91440" rIns="9144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>
                <a:solidFill>
                  <a:schemeClr val="bg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Text goes here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3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48606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6"/>
            <a:ext cx="12192000" cy="4917323"/>
          </a:xfrm>
        </p:spPr>
        <p:txBody>
          <a:bodyPr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5975133"/>
            <a:ext cx="10972801" cy="882624"/>
          </a:xfrm>
        </p:spPr>
        <p:txBody>
          <a:bodyPr bIns="13716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 b="0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164416020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67960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7"/>
            <a:ext cx="12192000" cy="5819336"/>
          </a:xfrm>
        </p:spPr>
        <p:txBody>
          <a:bodyPr>
            <a:normAutofit/>
          </a:bodyPr>
          <a:lstStyle>
            <a:lvl1pPr marL="0" indent="0">
              <a:buNone/>
              <a:defRPr sz="2933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12899388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12192000" cy="6858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93477193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DDCE-EFC7-4997-B693-00C81DDA89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570976"/>
            <a:ext cx="9144000" cy="19389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0F4C2-A060-41D9-ADF7-D01BDD34B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7"/>
            <a:ext cx="9144000" cy="1655763"/>
          </a:xfrm>
        </p:spPr>
        <p:txBody>
          <a:bodyPr/>
          <a:lstStyle>
            <a:lvl1pPr marL="0" indent="0" algn="ctr">
              <a:buNone/>
              <a:defRPr sz="2401"/>
            </a:lvl1pPr>
            <a:lvl2pPr marL="457187" indent="0" algn="ctr">
              <a:buNone/>
              <a:defRPr sz="2001"/>
            </a:lvl2pPr>
            <a:lvl3pPr marL="914372" indent="0" algn="ctr">
              <a:buNone/>
              <a:defRPr sz="1800"/>
            </a:lvl3pPr>
            <a:lvl4pPr marL="1371559" indent="0" algn="ctr">
              <a:buNone/>
              <a:defRPr sz="1600"/>
            </a:lvl4pPr>
            <a:lvl5pPr marL="1828746" indent="0" algn="ctr">
              <a:buNone/>
              <a:defRPr sz="1600"/>
            </a:lvl5pPr>
            <a:lvl6pPr marL="2285931" indent="0" algn="ctr">
              <a:buNone/>
              <a:defRPr sz="1600"/>
            </a:lvl6pPr>
            <a:lvl7pPr marL="2743117" indent="0" algn="ctr">
              <a:buNone/>
              <a:defRPr sz="1600"/>
            </a:lvl7pPr>
            <a:lvl8pPr marL="3200304" indent="0" algn="ctr">
              <a:buNone/>
              <a:defRPr sz="1600"/>
            </a:lvl8pPr>
            <a:lvl9pPr marL="365749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814E2-831B-419C-8C97-A539C6043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7DA6F061-0A21-4589-8FF9-B0816AC854A6}" type="datetimeFigureOut">
              <a:rPr lang="en-US" smtClean="0"/>
              <a:pPr/>
              <a:t>11/9/22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D79A4-657D-4434-9F40-18F146D5B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D36C5-75F5-40C4-B70E-E18868ABA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64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2377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07668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4717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755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with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4720" y="997807"/>
            <a:ext cx="5386917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646" indent="0">
              <a:buNone/>
              <a:defRPr sz="2667" b="1"/>
            </a:lvl2pPr>
            <a:lvl3pPr marL="1219294" indent="0">
              <a:buNone/>
              <a:defRPr sz="2401" b="1"/>
            </a:lvl3pPr>
            <a:lvl4pPr marL="1828938" indent="0">
              <a:buNone/>
              <a:defRPr sz="2135" b="1"/>
            </a:lvl4pPr>
            <a:lvl5pPr marL="2438584" indent="0">
              <a:buNone/>
              <a:defRPr sz="2135" b="1"/>
            </a:lvl5pPr>
            <a:lvl6pPr marL="3048232" indent="0">
              <a:buNone/>
              <a:defRPr sz="2135" b="1"/>
            </a:lvl6pPr>
            <a:lvl7pPr marL="3657878" indent="0">
              <a:buNone/>
              <a:defRPr sz="2135" b="1"/>
            </a:lvl7pPr>
            <a:lvl8pPr marL="4267523" indent="0">
              <a:buNone/>
              <a:defRPr sz="2135" b="1"/>
            </a:lvl8pPr>
            <a:lvl9pPr marL="4877170" indent="0">
              <a:buNone/>
              <a:defRPr sz="213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720" y="1828801"/>
            <a:ext cx="5386917" cy="4053385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009683"/>
            <a:ext cx="5389033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646" indent="0">
              <a:buNone/>
              <a:defRPr sz="2667" b="1"/>
            </a:lvl2pPr>
            <a:lvl3pPr marL="1219294" indent="0">
              <a:buNone/>
              <a:defRPr sz="2401" b="1"/>
            </a:lvl3pPr>
            <a:lvl4pPr marL="1828938" indent="0">
              <a:buNone/>
              <a:defRPr sz="2135" b="1"/>
            </a:lvl4pPr>
            <a:lvl5pPr marL="2438584" indent="0">
              <a:buNone/>
              <a:defRPr sz="2135" b="1"/>
            </a:lvl5pPr>
            <a:lvl6pPr marL="3048232" indent="0">
              <a:buNone/>
              <a:defRPr sz="2135" b="1"/>
            </a:lvl6pPr>
            <a:lvl7pPr marL="3657878" indent="0">
              <a:buNone/>
              <a:defRPr sz="2135" b="1"/>
            </a:lvl7pPr>
            <a:lvl8pPr marL="4267523" indent="0">
              <a:buNone/>
              <a:defRPr sz="2135" b="1"/>
            </a:lvl8pPr>
            <a:lvl9pPr marL="4877170" indent="0">
              <a:buNone/>
              <a:defRPr sz="213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1840679"/>
            <a:ext cx="5389033" cy="4055159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spcBef>
                <a:spcPts val="799"/>
              </a:spcBef>
              <a:defRPr sz="16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84717" y="225733"/>
            <a:ext cx="10922000" cy="6260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023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emf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image" Target="../media/image4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8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image" Target="../media/image4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4717" y="225734"/>
            <a:ext cx="10922000" cy="626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4719" y="1144592"/>
            <a:ext cx="10932584" cy="4232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545117"/>
            <a:ext cx="12202617" cy="322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5" smtClean="0">
                <a:solidFill>
                  <a:schemeClr val="tx1"/>
                </a:solidFill>
                <a:latin typeface="Segoe UI" panose="020B0502040204020203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090" y="6176779"/>
            <a:ext cx="3142445" cy="19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602112" y="6137147"/>
            <a:ext cx="3749757" cy="270420"/>
            <a:chOff x="451582" y="4588285"/>
            <a:chExt cx="3011671" cy="217192"/>
          </a:xfrm>
        </p:grpSpPr>
        <p:pic>
          <p:nvPicPr>
            <p:cNvPr id="16" name="Picture 15" descr="IHME_logo_acr_RGB_sm.png"/>
            <p:cNvPicPr>
              <a:picLocks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582" y="4588285"/>
              <a:ext cx="670914" cy="217192"/>
            </a:xfrm>
            <a:prstGeom prst="rect">
              <a:avLst/>
            </a:prstGeom>
          </p:spPr>
        </p:pic>
        <p:cxnSp>
          <p:nvCxnSpPr>
            <p:cNvPr id="17" name="Straight Connector 16"/>
            <p:cNvCxnSpPr/>
            <p:nvPr userDrawn="1"/>
          </p:nvCxnSpPr>
          <p:spPr>
            <a:xfrm>
              <a:off x="1263573" y="4605293"/>
              <a:ext cx="0" cy="189061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23">
              <a:lum bright="-30000"/>
            </a:blip>
            <a:srcRect l="13858"/>
            <a:stretch/>
          </p:blipFill>
          <p:spPr>
            <a:xfrm>
              <a:off x="1679866" y="4623146"/>
              <a:ext cx="1783387" cy="15335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/>
            </p:cNvPicPr>
            <p:nvPr userDrawn="1"/>
          </p:nvPicPr>
          <p:blipFill rotWithShape="1">
            <a:blip r:embed="rId23">
              <a:lum/>
            </a:blip>
            <a:srcRect r="87556"/>
            <a:stretch/>
          </p:blipFill>
          <p:spPr>
            <a:xfrm>
              <a:off x="1392699" y="4625681"/>
              <a:ext cx="257864" cy="153354"/>
            </a:xfrm>
            <a:prstGeom prst="rect">
              <a:avLst/>
            </a:prstGeom>
          </p:spPr>
        </p:pic>
      </p:grpSp>
      <p:pic>
        <p:nvPicPr>
          <p:cNvPr id="13" name="Picture 12" descr="ihmeLogo.png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1" y="6172200"/>
            <a:ext cx="1761759" cy="42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676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</p:sldLayoutIdLst>
  <p:transition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468" b="1">
          <a:solidFill>
            <a:schemeClr val="accent1"/>
          </a:solidFill>
          <a:latin typeface="Segoe UI" panose="020B0502040204020203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5pPr>
      <a:lvl6pPr marL="609646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6pPr>
      <a:lvl7pPr marL="1219294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7pPr>
      <a:lvl8pPr marL="1828938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8pPr>
      <a:lvl9pPr marL="2438584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9pPr>
    </p:titleStyle>
    <p:bodyStyle>
      <a:lvl1pPr marL="309056" indent="-30905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120000"/>
        <a:buChar char="•"/>
        <a:defRPr sz="2401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1pPr>
      <a:lvl2pPr marL="755706" indent="-294238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Courier New" pitchFamily="49" charset="0"/>
        <a:buChar char="o"/>
        <a:defRPr sz="2135">
          <a:solidFill>
            <a:schemeClr val="tx1"/>
          </a:solidFill>
          <a:latin typeface="Segoe UI" panose="020B0502040204020203" pitchFamily="34" charset="0"/>
        </a:defRPr>
      </a:lvl2pPr>
      <a:lvl3pPr marL="1217176" indent="-30905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Arial" pitchFamily="34" charset="0"/>
        <a:buChar char="─"/>
        <a:defRPr sz="1868">
          <a:solidFill>
            <a:schemeClr val="tx1"/>
          </a:solidFill>
          <a:latin typeface="Segoe UI" panose="020B0502040204020203" pitchFamily="34" charset="0"/>
        </a:defRPr>
      </a:lvl3pPr>
      <a:lvl4pPr marL="1678645" indent="-309056" algn="l" rtl="0" eaLnBrk="1" fontAlgn="base" hangingPunct="1">
        <a:spcBef>
          <a:spcPct val="45000"/>
        </a:spcBef>
        <a:spcAft>
          <a:spcPct val="0"/>
        </a:spcAft>
        <a:buClr>
          <a:schemeClr val="accent1"/>
        </a:buClr>
        <a:buFont typeface="Arial" pitchFamily="34" charset="0"/>
        <a:buChar char="»"/>
        <a:defRPr sz="2135">
          <a:solidFill>
            <a:srgbClr val="404040"/>
          </a:solidFill>
          <a:latin typeface="+mn-lt"/>
        </a:defRPr>
      </a:lvl4pPr>
      <a:lvl5pPr marL="2129527" indent="-298474" algn="l" rtl="0" eaLnBrk="1" fontAlgn="base" hangingPunct="1">
        <a:spcBef>
          <a:spcPct val="45000"/>
        </a:spcBef>
        <a:spcAft>
          <a:spcPct val="0"/>
        </a:spcAft>
        <a:buChar char="»"/>
        <a:defRPr sz="2135">
          <a:solidFill>
            <a:schemeClr val="tx1"/>
          </a:solidFill>
          <a:latin typeface="+mn-lt"/>
        </a:defRPr>
      </a:lvl5pPr>
      <a:lvl6pPr marL="2739173" indent="-298474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3348820" indent="-298474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958466" indent="-298474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4568111" indent="-298474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1pPr>
      <a:lvl2pPr marL="609646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2pPr>
      <a:lvl3pPr marL="1219294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3pPr>
      <a:lvl4pPr marL="1828938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4pPr>
      <a:lvl5pPr marL="2438584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5pPr>
      <a:lvl6pPr marL="3048232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6pPr>
      <a:lvl7pPr marL="3657878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7pPr>
      <a:lvl8pPr marL="4267523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8pPr>
      <a:lvl9pPr marL="4877170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4717" y="225736"/>
            <a:ext cx="10922000" cy="626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4719" y="1144588"/>
            <a:ext cx="10932584" cy="4232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545119"/>
            <a:ext cx="12202617" cy="322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7" smtClean="0">
                <a:solidFill>
                  <a:schemeClr val="tx1"/>
                </a:solidFill>
                <a:latin typeface="Segoe UI" panose="020B0502040204020203" pitchFamily="34" charset="0"/>
              </a:defRPr>
            </a:lvl1pPr>
          </a:lstStyle>
          <a:p>
            <a:fld id="{BDF3FB86-03E8-4A7E-9B15-6FD0A80CAE9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092" y="6176779"/>
            <a:ext cx="3142445" cy="19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602114" y="6137147"/>
            <a:ext cx="3749757" cy="270420"/>
            <a:chOff x="451582" y="4588285"/>
            <a:chExt cx="3011671" cy="217192"/>
          </a:xfrm>
        </p:grpSpPr>
        <p:pic>
          <p:nvPicPr>
            <p:cNvPr id="16" name="Picture 15" descr="IHME_logo_acr_RGB_sm.png"/>
            <p:cNvPicPr>
              <a:picLocks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582" y="4588285"/>
              <a:ext cx="670914" cy="217192"/>
            </a:xfrm>
            <a:prstGeom prst="rect">
              <a:avLst/>
            </a:prstGeom>
          </p:spPr>
        </p:pic>
        <p:cxnSp>
          <p:nvCxnSpPr>
            <p:cNvPr id="17" name="Straight Connector 16"/>
            <p:cNvCxnSpPr/>
            <p:nvPr userDrawn="1"/>
          </p:nvCxnSpPr>
          <p:spPr>
            <a:xfrm>
              <a:off x="1263573" y="4605293"/>
              <a:ext cx="0" cy="189061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22">
              <a:lum bright="-30000"/>
            </a:blip>
            <a:srcRect l="13858"/>
            <a:stretch/>
          </p:blipFill>
          <p:spPr>
            <a:xfrm>
              <a:off x="1679866" y="4623146"/>
              <a:ext cx="1783387" cy="15335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/>
            </p:cNvPicPr>
            <p:nvPr userDrawn="1"/>
          </p:nvPicPr>
          <p:blipFill rotWithShape="1">
            <a:blip r:embed="rId22">
              <a:lum/>
            </a:blip>
            <a:srcRect r="87556"/>
            <a:stretch/>
          </p:blipFill>
          <p:spPr>
            <a:xfrm>
              <a:off x="1392699" y="4625681"/>
              <a:ext cx="257864" cy="1533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9225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ransition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468" b="1">
          <a:solidFill>
            <a:schemeClr val="accent1"/>
          </a:solidFill>
          <a:latin typeface="Segoe UI" panose="020B0502040204020203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5pPr>
      <a:lvl6pPr marL="60956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6pPr>
      <a:lvl7pPr marL="1219132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7pPr>
      <a:lvl8pPr marL="18287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8pPr>
      <a:lvl9pPr marL="243826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9pPr>
    </p:titleStyle>
    <p:bodyStyle>
      <a:lvl1pPr marL="309016" indent="-30901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120000"/>
        <a:buChar char="•"/>
        <a:defRPr sz="2401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1pPr>
      <a:lvl2pPr marL="755608" indent="-294201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Courier New" pitchFamily="49" charset="0"/>
        <a:buChar char="o"/>
        <a:defRPr sz="2135">
          <a:solidFill>
            <a:schemeClr val="tx1"/>
          </a:solidFill>
          <a:latin typeface="Segoe UI" panose="020B0502040204020203" pitchFamily="34" charset="0"/>
        </a:defRPr>
      </a:lvl2pPr>
      <a:lvl3pPr marL="1217018" indent="-30901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Arial" pitchFamily="34" charset="0"/>
        <a:buChar char="─"/>
        <a:defRPr sz="1868">
          <a:solidFill>
            <a:schemeClr val="tx1"/>
          </a:solidFill>
          <a:latin typeface="Segoe UI" panose="020B0502040204020203" pitchFamily="34" charset="0"/>
        </a:defRPr>
      </a:lvl3pPr>
      <a:lvl4pPr marL="1678425" indent="-309016" algn="l" rtl="0" eaLnBrk="1" fontAlgn="base" hangingPunct="1">
        <a:spcBef>
          <a:spcPct val="45000"/>
        </a:spcBef>
        <a:spcAft>
          <a:spcPct val="0"/>
        </a:spcAft>
        <a:buClr>
          <a:schemeClr val="accent1"/>
        </a:buClr>
        <a:buFont typeface="Arial" pitchFamily="34" charset="0"/>
        <a:buChar char="»"/>
        <a:defRPr sz="2135">
          <a:solidFill>
            <a:srgbClr val="404040"/>
          </a:solidFill>
          <a:latin typeface="+mn-lt"/>
        </a:defRPr>
      </a:lvl4pPr>
      <a:lvl5pPr marL="2129248" indent="-298435" algn="l" rtl="0" eaLnBrk="1" fontAlgn="base" hangingPunct="1">
        <a:spcBef>
          <a:spcPct val="45000"/>
        </a:spcBef>
        <a:spcAft>
          <a:spcPct val="0"/>
        </a:spcAft>
        <a:buChar char="»"/>
        <a:defRPr sz="2135">
          <a:solidFill>
            <a:schemeClr val="tx1"/>
          </a:solidFill>
          <a:latin typeface="+mn-lt"/>
        </a:defRPr>
      </a:lvl5pPr>
      <a:lvl6pPr marL="2738816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3348383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957948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4567515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1pPr>
      <a:lvl2pPr marL="609567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2pPr>
      <a:lvl3pPr marL="1219132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0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4pPr>
      <a:lvl5pPr marL="2438267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5pPr>
      <a:lvl6pPr marL="3047832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6pPr>
      <a:lvl7pPr marL="3657399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7pPr>
      <a:lvl8pPr marL="4266965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8pPr>
      <a:lvl9pPr marL="4876533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4717" y="225736"/>
            <a:ext cx="10922000" cy="626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4719" y="1144588"/>
            <a:ext cx="10932584" cy="4232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545119"/>
            <a:ext cx="12202617" cy="322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7" smtClean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DF3FB86-03E8-4A7E-9B15-6FD0A80CAE9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092" y="6176779"/>
            <a:ext cx="3142445" cy="19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602114" y="6137147"/>
            <a:ext cx="3749757" cy="270420"/>
            <a:chOff x="451582" y="4588285"/>
            <a:chExt cx="3011671" cy="217192"/>
          </a:xfrm>
        </p:grpSpPr>
        <p:pic>
          <p:nvPicPr>
            <p:cNvPr id="16" name="Picture 15" descr="IHME_logo_acr_RGB_sm.png"/>
            <p:cNvPicPr>
              <a:picLocks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582" y="4588285"/>
              <a:ext cx="670914" cy="217192"/>
            </a:xfrm>
            <a:prstGeom prst="rect">
              <a:avLst/>
            </a:prstGeom>
          </p:spPr>
        </p:pic>
        <p:cxnSp>
          <p:nvCxnSpPr>
            <p:cNvPr id="17" name="Straight Connector 16"/>
            <p:cNvCxnSpPr/>
            <p:nvPr userDrawn="1"/>
          </p:nvCxnSpPr>
          <p:spPr>
            <a:xfrm>
              <a:off x="1263573" y="4605293"/>
              <a:ext cx="0" cy="189061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22">
              <a:lum bright="-30000"/>
            </a:blip>
            <a:srcRect l="13858"/>
            <a:stretch/>
          </p:blipFill>
          <p:spPr>
            <a:xfrm>
              <a:off x="1679866" y="4623146"/>
              <a:ext cx="1783387" cy="15335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/>
            </p:cNvPicPr>
            <p:nvPr userDrawn="1"/>
          </p:nvPicPr>
          <p:blipFill rotWithShape="1">
            <a:blip r:embed="rId22">
              <a:lum/>
            </a:blip>
            <a:srcRect r="87556"/>
            <a:stretch/>
          </p:blipFill>
          <p:spPr>
            <a:xfrm>
              <a:off x="1392699" y="4625681"/>
              <a:ext cx="257864" cy="1533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938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ransition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468" b="0">
          <a:solidFill>
            <a:schemeClr val="accent2">
              <a:lumMod val="75000"/>
            </a:schemeClr>
          </a:soli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5pPr>
      <a:lvl6pPr marL="60956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6pPr>
      <a:lvl7pPr marL="1219132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7pPr>
      <a:lvl8pPr marL="18287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8pPr>
      <a:lvl9pPr marL="243826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9pPr>
    </p:titleStyle>
    <p:bodyStyle>
      <a:lvl1pPr marL="309016" indent="-30901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120000"/>
        <a:buChar char="•"/>
        <a:defRPr sz="2401">
          <a:solidFill>
            <a:schemeClr val="tx1"/>
          </a:solidFill>
          <a:latin typeface="Segoe UI Semilight" panose="020B0402040204020203" pitchFamily="34" charset="0"/>
          <a:ea typeface="+mn-ea"/>
          <a:cs typeface="+mn-cs"/>
        </a:defRPr>
      </a:lvl1pPr>
      <a:lvl2pPr marL="755608" indent="-294201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Courier New" pitchFamily="49" charset="0"/>
        <a:buChar char="o"/>
        <a:defRPr sz="2135">
          <a:solidFill>
            <a:schemeClr val="tx1"/>
          </a:solidFill>
          <a:latin typeface="Segoe UI Semilight" panose="020B0402040204020203" pitchFamily="34" charset="0"/>
        </a:defRPr>
      </a:lvl2pPr>
      <a:lvl3pPr marL="1217018" indent="-30901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Arial" pitchFamily="34" charset="0"/>
        <a:buChar char="─"/>
        <a:defRPr sz="1868">
          <a:solidFill>
            <a:schemeClr val="tx1"/>
          </a:solidFill>
          <a:latin typeface="Segoe UI Semilight" panose="020B0402040204020203" pitchFamily="34" charset="0"/>
        </a:defRPr>
      </a:lvl3pPr>
      <a:lvl4pPr marL="1678425" indent="-309016" algn="l" rtl="0" eaLnBrk="1" fontAlgn="base" hangingPunct="1">
        <a:spcBef>
          <a:spcPct val="45000"/>
        </a:spcBef>
        <a:spcAft>
          <a:spcPct val="0"/>
        </a:spcAft>
        <a:buClr>
          <a:schemeClr val="accent1"/>
        </a:buClr>
        <a:buFont typeface="Arial" pitchFamily="34" charset="0"/>
        <a:buChar char="»"/>
        <a:defRPr sz="2135">
          <a:solidFill>
            <a:srgbClr val="404040"/>
          </a:solidFill>
          <a:latin typeface="+mn-lt"/>
        </a:defRPr>
      </a:lvl4pPr>
      <a:lvl5pPr marL="2129248" indent="-298435" algn="l" rtl="0" eaLnBrk="1" fontAlgn="base" hangingPunct="1">
        <a:spcBef>
          <a:spcPct val="45000"/>
        </a:spcBef>
        <a:spcAft>
          <a:spcPct val="0"/>
        </a:spcAft>
        <a:buChar char="»"/>
        <a:defRPr sz="2135">
          <a:solidFill>
            <a:schemeClr val="tx1"/>
          </a:solidFill>
          <a:latin typeface="+mn-lt"/>
        </a:defRPr>
      </a:lvl5pPr>
      <a:lvl6pPr marL="2738816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3348383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957948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4567515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1pPr>
      <a:lvl2pPr marL="609567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2pPr>
      <a:lvl3pPr marL="1219132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0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4pPr>
      <a:lvl5pPr marL="2438267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5pPr>
      <a:lvl6pPr marL="3047832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6pPr>
      <a:lvl7pPr marL="3657399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7pPr>
      <a:lvl8pPr marL="4266965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8pPr>
      <a:lvl9pPr marL="4876533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anvas.uw.edu/courses/1478728/files/81118529/download?wrap=1" TargetMode="Externa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8368" y="2319961"/>
            <a:ext cx="10363200" cy="769441"/>
          </a:xfrm>
        </p:spPr>
        <p:txBody>
          <a:bodyPr/>
          <a:lstStyle/>
          <a:p>
            <a:r>
              <a:rPr lang="en-US" sz="4400" b="0">
                <a:solidFill>
                  <a:schemeClr val="accent2">
                    <a:lumMod val="75000"/>
                  </a:schemeClr>
                </a:solidFill>
              </a:rPr>
              <a:t>Epi 510: Data management in Stata 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0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123950" y="1558206"/>
            <a:ext cx="97866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prstClr val="black"/>
                </a:solidFill>
                <a:latin typeface="ProFontWindows" panose="02000409000000000000" pitchFamily="49" charset="0"/>
              </a:rPr>
              <a:t>import delimited using "worldBankCountryIndicators.csv", ///</a:t>
            </a:r>
          </a:p>
          <a:p>
            <a:pPr lvl="0">
              <a:defRPr/>
            </a:pPr>
            <a:r>
              <a:rPr lang="en-US" sz="2400" dirty="0">
                <a:solidFill>
                  <a:prstClr val="black"/>
                </a:solidFill>
                <a:latin typeface="ProFontWindows" panose="02000409000000000000" pitchFamily="49" charset="0"/>
              </a:rPr>
              <a:t>clear </a:t>
            </a:r>
            <a:r>
              <a:rPr lang="en-US" sz="2400" dirty="0" err="1">
                <a:solidFill>
                  <a:prstClr val="black"/>
                </a:solidFill>
                <a:latin typeface="ProFontWindows" panose="02000409000000000000" pitchFamily="49" charset="0"/>
              </a:rPr>
              <a:t>varnames</a:t>
            </a:r>
            <a:r>
              <a:rPr lang="en-US" sz="2400" dirty="0">
                <a:solidFill>
                  <a:prstClr val="black"/>
                </a:solidFill>
                <a:latin typeface="ProFontWindows" panose="02000409000000000000" pitchFamily="49" charset="0"/>
              </a:rPr>
              <a:t>(1) case(preserve)</a:t>
            </a:r>
          </a:p>
        </p:txBody>
      </p:sp>
    </p:spTree>
    <p:extLst>
      <p:ext uri="{BB962C8B-B14F-4D97-AF65-F5344CB8AC3E}">
        <p14:creationId xmlns:p14="http://schemas.microsoft.com/office/powerpoint/2010/main" val="84226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498860" y="1873250"/>
            <a:ext cx="8710367" cy="1555750"/>
          </a:xfrm>
        </p:spPr>
        <p:txBody>
          <a:bodyPr/>
          <a:lstStyle/>
          <a:p>
            <a:r>
              <a:rPr lang="en-US" sz="4800" b="0">
                <a:solidFill>
                  <a:schemeClr val="tx1"/>
                </a:solidFill>
                <a:cs typeface="Segoe UI Semilight" panose="020B0402040204020203" pitchFamily="34" charset="0"/>
              </a:rPr>
              <a:t>Saving &amp; exporting data</a:t>
            </a:r>
            <a:endParaRPr lang="en-US" sz="54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29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8B6D42-ED72-4450-AD17-7620F653A86F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87317" y="1554375"/>
            <a:ext cx="7780337" cy="1303338"/>
          </a:xfrm>
        </p:spPr>
        <p:txBody>
          <a:bodyPr/>
          <a:lstStyle/>
          <a:p>
            <a:r>
              <a:rPr lang="en-US" sz="4400" b="0" u="sng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sa</a:t>
            </a:r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ve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b="0" err="1">
                <a:solidFill>
                  <a:schemeClr val="tx1"/>
                </a:solidFill>
                <a:cs typeface="Monaco"/>
              </a:rPr>
              <a:t>save</a:t>
            </a:r>
            <a:r>
              <a:rPr lang="en-US" b="0">
                <a:solidFill>
                  <a:schemeClr val="tx1"/>
                </a:solidFill>
                <a:cs typeface="Monaco"/>
              </a:rPr>
              <a:t> a </a:t>
            </a:r>
            <a:r>
              <a:rPr lang="en-US" b="0" err="1">
                <a:solidFill>
                  <a:schemeClr val="tx1"/>
                </a:solidFill>
                <a:cs typeface="Monaco"/>
              </a:rPr>
              <a:t>Stata</a:t>
            </a:r>
            <a:r>
              <a:rPr lang="en-US" b="0">
                <a:solidFill>
                  <a:schemeClr val="tx1"/>
                </a:solidFill>
                <a:cs typeface="Monaco"/>
              </a:rPr>
              <a:t>-format (.</a:t>
            </a:r>
            <a:r>
              <a:rPr lang="en-US" b="0" err="1">
                <a:solidFill>
                  <a:schemeClr val="tx1"/>
                </a:solidFill>
                <a:cs typeface="Monaco"/>
              </a:rPr>
              <a:t>dta</a:t>
            </a:r>
            <a:r>
              <a:rPr lang="en-US" b="0">
                <a:solidFill>
                  <a:schemeClr val="tx1"/>
                </a:solidFill>
                <a:cs typeface="Monaco"/>
              </a:rPr>
              <a:t>) dataset</a:t>
            </a: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58003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u="sng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sa</a:t>
            </a: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ve</a:t>
            </a:r>
          </a:p>
        </p:txBody>
      </p:sp>
    </p:spTree>
    <p:extLst>
      <p:ext uri="{BB962C8B-B14F-4D97-AF65-F5344CB8AC3E}">
        <p14:creationId xmlns:p14="http://schemas.microsoft.com/office/powerpoint/2010/main" val="157752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62443" y="1373182"/>
            <a:ext cx="9467113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3200">
                <a:solidFill>
                  <a:prstClr val="black"/>
                </a:solidFill>
                <a:latin typeface="ProFontWindows" panose="02000409000000000000" pitchFamily="49" charset="0"/>
              </a:rPr>
              <a:t>save </a:t>
            </a:r>
            <a:r>
              <a:rPr lang="en-US" sz="3200" i="1">
                <a:solidFill>
                  <a:prstClr val="black"/>
                </a:solidFill>
                <a:latin typeface="ProFontWindows" panose="02000409000000000000" pitchFamily="49" charset="0"/>
              </a:rPr>
              <a:t>filename</a:t>
            </a:r>
            <a:r>
              <a:rPr lang="en-US" sz="3200">
                <a:solidFill>
                  <a:prstClr val="black"/>
                </a:solidFill>
                <a:latin typeface="ProFontWindows" panose="02000409000000000000" pitchFamily="49" charset="0"/>
              </a:rPr>
              <a:t> [, replace]</a:t>
            </a:r>
          </a:p>
          <a:p>
            <a:pPr algn="ctr">
              <a:defRPr/>
            </a:pPr>
            <a:endParaRPr lang="en-US" sz="2800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 algn="ctr">
              <a:defRPr/>
            </a:pPr>
            <a:endParaRPr lang="en-US" sz="2800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 algn="ctr">
              <a:defRPr/>
            </a:pP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save “</a:t>
            </a:r>
            <a:r>
              <a:rPr lang="en-US" sz="2800" err="1">
                <a:solidFill>
                  <a:prstClr val="black"/>
                </a:solidFill>
                <a:latin typeface="ProFontWindows" panose="02000409000000000000" pitchFamily="49" charset="0"/>
              </a:rPr>
              <a:t>worldBankCountryIndicators.dta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”, replace</a:t>
            </a:r>
          </a:p>
        </p:txBody>
      </p:sp>
    </p:spTree>
    <p:extLst>
      <p:ext uri="{BB962C8B-B14F-4D97-AF65-F5344CB8AC3E}">
        <p14:creationId xmlns:p14="http://schemas.microsoft.com/office/powerpoint/2010/main" val="3812921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4F0C3D8-C4DE-40F3-8A78-8A033604008A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347952" y="1516668"/>
            <a:ext cx="8540766" cy="1836738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export delimited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b="0">
                <a:solidFill>
                  <a:schemeClr val="tx1"/>
                </a:solidFill>
                <a:cs typeface="Monaco"/>
              </a:rPr>
              <a:t>Export to delimited ASCII (text) data file (</a:t>
            </a:r>
            <a:r>
              <a:rPr lang="en-US" b="0" i="1">
                <a:solidFill>
                  <a:schemeClr val="tx1"/>
                </a:solidFill>
                <a:cs typeface="Monaco"/>
              </a:rPr>
              <a:t>e.g.</a:t>
            </a:r>
            <a:r>
              <a:rPr lang="en-US" b="0">
                <a:solidFill>
                  <a:schemeClr val="tx1"/>
                </a:solidFill>
                <a:cs typeface="Monaco"/>
              </a:rPr>
              <a:t> comma-delimited files)</a:t>
            </a: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322333" y="6088811"/>
            <a:ext cx="2690648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export delimited</a:t>
            </a:r>
          </a:p>
        </p:txBody>
      </p:sp>
    </p:spTree>
    <p:extLst>
      <p:ext uri="{BB962C8B-B14F-4D97-AF65-F5344CB8AC3E}">
        <p14:creationId xmlns:p14="http://schemas.microsoft.com/office/powerpoint/2010/main" val="144550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6429" y="2356012"/>
            <a:ext cx="11187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rgbClr val="465E9C"/>
                </a:solidFill>
                <a:latin typeface="ProFontWindows" panose="02000409000000000000" pitchFamily="49" charset="0"/>
              </a:rPr>
              <a:t>export delimited</a:t>
            </a:r>
            <a:r>
              <a:rPr lang="en-US" sz="2400" dirty="0">
                <a:solidFill>
                  <a:prstClr val="black"/>
                </a:solidFill>
                <a:latin typeface="ProFontWindows" panose="02000409000000000000" pitchFamily="49" charset="0"/>
              </a:rPr>
              <a:t> using </a:t>
            </a:r>
            <a:r>
              <a:rPr lang="en-US" sz="2400" dirty="0">
                <a:solidFill>
                  <a:srgbClr val="AA2B1E"/>
                </a:solidFill>
                <a:latin typeface="ProFontWindows" panose="02000409000000000000" pitchFamily="49" charset="0"/>
              </a:rPr>
              <a:t>"worldBankCountryIndicators2.csv"</a:t>
            </a:r>
            <a:r>
              <a:rPr lang="en-US" sz="2400" dirty="0">
                <a:solidFill>
                  <a:prstClr val="black"/>
                </a:solidFill>
                <a:latin typeface="ProFontWindows" panose="02000409000000000000" pitchFamily="49" charset="0"/>
              </a:rPr>
              <a:t>,  replace </a:t>
            </a:r>
          </a:p>
        </p:txBody>
      </p:sp>
      <p:sp>
        <p:nvSpPr>
          <p:cNvPr id="2" name="Rectangle 1"/>
          <p:cNvSpPr/>
          <p:nvPr/>
        </p:nvSpPr>
        <p:spPr>
          <a:xfrm>
            <a:off x="317370" y="1351857"/>
            <a:ext cx="115572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export delimited [</a:t>
            </a:r>
            <a:r>
              <a:rPr lang="en-US" sz="2800" i="1" err="1">
                <a:solidFill>
                  <a:prstClr val="black"/>
                </a:solidFill>
                <a:latin typeface="ProFontWindows" panose="02000409000000000000" pitchFamily="49" charset="0"/>
              </a:rPr>
              <a:t>varlist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] using </a:t>
            </a:r>
            <a:r>
              <a:rPr lang="en-US" sz="2800" i="1">
                <a:solidFill>
                  <a:prstClr val="black"/>
                </a:solidFill>
                <a:latin typeface="ProFontWindows" panose="02000409000000000000" pitchFamily="49" charset="0"/>
              </a:rPr>
              <a:t>filename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 [if] [in] [, </a:t>
            </a:r>
            <a:r>
              <a:rPr lang="en-US" sz="2800" i="1">
                <a:solidFill>
                  <a:prstClr val="black"/>
                </a:solidFill>
                <a:latin typeface="ProFontWindows" panose="02000409000000000000" pitchFamily="49" charset="0"/>
              </a:rPr>
              <a:t>options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3840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1E2100-4FFE-4320-8400-154F33B921F4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29553" y="1755268"/>
            <a:ext cx="7242175" cy="1571625"/>
          </a:xfrm>
        </p:spPr>
        <p:txBody>
          <a:bodyPr/>
          <a:lstStyle/>
          <a:p>
            <a:r>
              <a:rPr lang="en-US" sz="4800" b="0" err="1">
                <a:solidFill>
                  <a:schemeClr val="tx1"/>
                </a:solidFill>
                <a:latin typeface="ProFontWindows"/>
                <a:cs typeface="ProFontWindows"/>
              </a:rPr>
              <a:t>mkdir</a:t>
            </a:r>
            <a:br>
              <a:rPr lang="en-US" sz="4800" b="0">
                <a:solidFill>
                  <a:schemeClr val="tx1"/>
                </a:solidFill>
                <a:cs typeface="Segoe UI Semilight" panose="020B0402040204020203" pitchFamily="34" charset="0"/>
              </a:rPr>
            </a:br>
            <a:r>
              <a:rPr lang="en-US" sz="4800" b="0">
                <a:solidFill>
                  <a:schemeClr val="tx1"/>
                </a:solidFill>
                <a:cs typeface="Segoe UI Semilight" panose="020B0402040204020203" pitchFamily="34" charset="0"/>
              </a:rPr>
              <a:t>create a new directory</a:t>
            </a:r>
            <a:endParaRPr lang="en-US" sz="4400" b="0">
              <a:solidFill>
                <a:schemeClr val="tx1"/>
              </a:solidFill>
              <a:cs typeface="Segoe UI Semilight" panose="020B0402040204020203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9463735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err="1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mkdir</a:t>
            </a:r>
            <a:endParaRPr lang="en-US">
              <a:solidFill>
                <a:prstClr val="white"/>
              </a:solidFill>
              <a:latin typeface="ProFontWindows" panose="02000409000000000000" pitchFamily="49" charset="0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74217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57676" y="917322"/>
            <a:ext cx="10040801" cy="5488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 dirty="0">
                <a:solidFill>
                  <a:prstClr val="black"/>
                </a:solidFill>
                <a:latin typeface="Segoe UI Semilight" panose="020B0402040204020203" pitchFamily="34" charset="0"/>
              </a:rPr>
              <a:t>Create a directory in which to store your data, logs &amp; do files during this class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 sz="3600" dirty="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3600" dirty="0" err="1">
                <a:solidFill>
                  <a:prstClr val="black"/>
                </a:solidFill>
                <a:latin typeface="ProFontWindows"/>
                <a:cs typeface="ProFontWindows"/>
              </a:rPr>
              <a:t>mkdir</a:t>
            </a:r>
            <a:r>
              <a:rPr lang="en-US" sz="3600" dirty="0">
                <a:solidFill>
                  <a:prstClr val="black"/>
                </a:solidFill>
                <a:latin typeface="ProFontWindows"/>
                <a:cs typeface="ProFontWindows"/>
              </a:rPr>
              <a:t> "</a:t>
            </a:r>
            <a:r>
              <a:rPr lang="en-US" sz="3600" dirty="0" err="1">
                <a:solidFill>
                  <a:prstClr val="black"/>
                </a:solidFill>
                <a:latin typeface="ProFontWindows"/>
                <a:cs typeface="ProFontWindows"/>
              </a:rPr>
              <a:t>your_name</a:t>
            </a:r>
            <a:r>
              <a:rPr lang="en-US" sz="3600" dirty="0">
                <a:solidFill>
                  <a:prstClr val="black"/>
                </a:solidFill>
                <a:latin typeface="ProFontWindows"/>
                <a:cs typeface="ProFontWindows"/>
              </a:rPr>
              <a:t>"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 sz="3600" dirty="0">
              <a:solidFill>
                <a:prstClr val="black"/>
              </a:solidFill>
              <a:latin typeface="ProFontWindows"/>
              <a:cs typeface="ProFontWindows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3600" dirty="0">
                <a:solidFill>
                  <a:prstClr val="black"/>
                </a:solidFill>
                <a:latin typeface="ProFontWindows"/>
                <a:cs typeface="ProFontWindows"/>
              </a:rPr>
              <a:t>C:/data/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3600" dirty="0">
                <a:solidFill>
                  <a:prstClr val="black"/>
                </a:solidFill>
                <a:latin typeface="ProFontWindows"/>
                <a:cs typeface="ProFontWindows"/>
              </a:rPr>
              <a:t>C:/data/projectFiles/inputData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3600" dirty="0" err="1">
                <a:solidFill>
                  <a:prstClr val="black"/>
                </a:solidFill>
                <a:latin typeface="ProFontWindows"/>
                <a:cs typeface="ProFontWindows"/>
              </a:rPr>
              <a:t>mkdir</a:t>
            </a:r>
            <a:r>
              <a:rPr lang="en-US" sz="3600" dirty="0">
                <a:solidFill>
                  <a:prstClr val="black"/>
                </a:solidFill>
                <a:latin typeface="ProFontWindows"/>
                <a:cs typeface="ProFontWindows"/>
              </a:rPr>
              <a:t> C:/data/projectFiles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3600" dirty="0" err="1">
                <a:solidFill>
                  <a:prstClr val="black"/>
                </a:solidFill>
                <a:latin typeface="ProFontWindows"/>
                <a:cs typeface="ProFontWindows"/>
              </a:rPr>
              <a:t>mkdir</a:t>
            </a:r>
            <a:r>
              <a:rPr lang="en-US" sz="3600" dirty="0">
                <a:solidFill>
                  <a:prstClr val="black"/>
                </a:solidFill>
                <a:latin typeface="ProFontWindows"/>
                <a:cs typeface="ProFontWindows"/>
              </a:rPr>
              <a:t> C:/data/projectFiles/inputData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 sz="3600" dirty="0">
              <a:solidFill>
                <a:prstClr val="black"/>
              </a:solidFill>
              <a:latin typeface="ProFontWindows"/>
              <a:cs typeface="ProFontWindows"/>
            </a:endParaRPr>
          </a:p>
        </p:txBody>
      </p:sp>
    </p:spTree>
    <p:extLst>
      <p:ext uri="{BB962C8B-B14F-4D97-AF65-F5344CB8AC3E}">
        <p14:creationId xmlns:p14="http://schemas.microsoft.com/office/powerpoint/2010/main" val="282190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8853" y="1942703"/>
            <a:ext cx="10922000" cy="626005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cs typeface="Segoe UI Semilight" panose="020B0402040204020203" pitchFamily="34" charset="0"/>
              </a:rPr>
              <a:t>Sorting the data</a:t>
            </a:r>
            <a:endParaRPr lang="en-US" sz="48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85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DC2D09-5C54-4394-8355-11CF6B93C694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444750" y="1441245"/>
            <a:ext cx="9429750" cy="2370138"/>
          </a:xfrm>
        </p:spPr>
        <p:txBody>
          <a:bodyPr/>
          <a:lstStyle/>
          <a:p>
            <a:r>
              <a:rPr lang="en-US" sz="4400" b="0" u="sng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so</a:t>
            </a:r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rt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b="0">
                <a:solidFill>
                  <a:schemeClr val="tx1"/>
                </a:solidFill>
                <a:cs typeface="Monaco"/>
              </a:rPr>
              <a:t>arranges observations by the values of specified variables </a:t>
            </a:r>
            <a:br>
              <a:rPr lang="en-US" b="0">
                <a:solidFill>
                  <a:schemeClr val="tx1"/>
                </a:solidFill>
                <a:cs typeface="Monaco"/>
              </a:rPr>
            </a:b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621143" y="608881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u="sng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so</a:t>
            </a: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rt</a:t>
            </a:r>
          </a:p>
        </p:txBody>
      </p:sp>
    </p:spTree>
    <p:extLst>
      <p:ext uri="{BB962C8B-B14F-4D97-AF65-F5344CB8AC3E}">
        <p14:creationId xmlns:p14="http://schemas.microsoft.com/office/powerpoint/2010/main" val="486419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365337" y="2047744"/>
            <a:ext cx="7929563" cy="1160463"/>
          </a:xfrm>
        </p:spPr>
        <p:txBody>
          <a:bodyPr/>
          <a:lstStyle/>
          <a:p>
            <a:r>
              <a:rPr lang="en-US" b="0">
                <a:solidFill>
                  <a:schemeClr val="tx1"/>
                </a:solidFill>
                <a:cs typeface="Segoe UI Semilight" panose="020B0402040204020203" pitchFamily="34" charset="0"/>
              </a:rPr>
              <a:t>Two more ways to explore your data:</a:t>
            </a:r>
            <a:br>
              <a:rPr lang="en-US" sz="4000" b="0">
                <a:solidFill>
                  <a:schemeClr val="tx1"/>
                </a:solidFill>
                <a:latin typeface="ProFontWindows" panose="02000409000000000000" pitchFamily="49" charset="0"/>
                <a:cs typeface="Segoe UI Semilight" panose="020B0402040204020203" pitchFamily="34" charset="0"/>
              </a:rPr>
            </a:br>
            <a:r>
              <a:rPr lang="en-US" sz="4000" b="0">
                <a:solidFill>
                  <a:schemeClr val="tx1"/>
                </a:solidFill>
                <a:latin typeface="ProFontWindows" panose="02000409000000000000" pitchFamily="49" charset="0"/>
                <a:cs typeface="Segoe UI Semilight" panose="020B0402040204020203" pitchFamily="34" charset="0"/>
              </a:rPr>
              <a:t>list &amp; count</a:t>
            </a:r>
            <a:endParaRPr lang="en-US" sz="36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83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28445" y="46599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3200">
                <a:solidFill>
                  <a:prstClr val="black"/>
                </a:solidFill>
                <a:latin typeface="ProFontWindows" panose="02000409000000000000" pitchFamily="49" charset="0"/>
              </a:rPr>
              <a:t>sort </a:t>
            </a:r>
            <a:r>
              <a:rPr lang="en-US" sz="3200" err="1">
                <a:solidFill>
                  <a:prstClr val="black"/>
                </a:solidFill>
                <a:latin typeface="ProFontWindows" panose="02000409000000000000" pitchFamily="49" charset="0"/>
              </a:rPr>
              <a:t>iso</a:t>
            </a:r>
            <a:endParaRPr lang="en-US" sz="3200">
              <a:solidFill>
                <a:prstClr val="black"/>
              </a:solidFill>
              <a:latin typeface="ProFontWindows" panose="02000409000000000000" pitchFamily="49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8863" y="0"/>
            <a:ext cx="3390274" cy="680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18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997" y="-1"/>
            <a:ext cx="3400252" cy="680551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28445" y="465994"/>
            <a:ext cx="28520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3200">
                <a:solidFill>
                  <a:prstClr val="black"/>
                </a:solidFill>
                <a:latin typeface="ProFontWindows" panose="02000409000000000000" pitchFamily="49" charset="0"/>
              </a:rPr>
              <a:t>sort year </a:t>
            </a:r>
            <a:r>
              <a:rPr lang="en-US" sz="3200" err="1">
                <a:solidFill>
                  <a:prstClr val="black"/>
                </a:solidFill>
                <a:latin typeface="ProFontWindows" panose="02000409000000000000" pitchFamily="49" charset="0"/>
              </a:rPr>
              <a:t>iso</a:t>
            </a:r>
            <a:endParaRPr lang="en-US" sz="3200">
              <a:solidFill>
                <a:prstClr val="black"/>
              </a:solidFill>
              <a:latin typeface="ProFontWindows" panose="020004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82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E5711DC-8EC2-4F81-BE78-B44715D2B04F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76365" y="1231625"/>
            <a:ext cx="7780337" cy="2905125"/>
          </a:xfrm>
        </p:spPr>
        <p:txBody>
          <a:bodyPr/>
          <a:lstStyle/>
          <a:p>
            <a:r>
              <a:rPr lang="en-US" sz="4400" b="0" err="1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gsort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b="0">
                <a:solidFill>
                  <a:schemeClr val="tx1"/>
                </a:solidFill>
                <a:cs typeface="Monaco"/>
              </a:rPr>
              <a:t>arranges observations in either ascending or descending order of</a:t>
            </a:r>
            <a:br>
              <a:rPr lang="en-US" b="0">
                <a:solidFill>
                  <a:schemeClr val="tx1"/>
                </a:solidFill>
                <a:cs typeface="Monaco"/>
              </a:rPr>
            </a:br>
            <a:r>
              <a:rPr lang="en-US" b="0">
                <a:solidFill>
                  <a:schemeClr val="tx1"/>
                </a:solidFill>
                <a:cs typeface="Monaco"/>
              </a:rPr>
              <a:t>values of specified variables </a:t>
            </a:r>
            <a:br>
              <a:rPr lang="en-US" b="0">
                <a:solidFill>
                  <a:schemeClr val="tx1"/>
                </a:solidFill>
                <a:cs typeface="Monaco"/>
              </a:rPr>
            </a:b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81672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err="1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gsort</a:t>
            </a:r>
            <a:endParaRPr lang="en-US">
              <a:solidFill>
                <a:prstClr val="white"/>
              </a:solidFill>
              <a:latin typeface="ProFontWindows" panose="02000409000000000000" pitchFamily="49" charset="0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1118977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75066" y="272534"/>
            <a:ext cx="28777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err="1">
                <a:solidFill>
                  <a:prstClr val="black"/>
                </a:solidFill>
                <a:latin typeface="ProFontWindows" panose="02000409000000000000" pitchFamily="49" charset="0"/>
              </a:rPr>
              <a:t>gsort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 year -pop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450" y="44450"/>
            <a:ext cx="3393260" cy="676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29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Ordering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7" y="907029"/>
            <a:ext cx="10972801" cy="1368186"/>
          </a:xfrm>
        </p:spPr>
        <p:txBody>
          <a:bodyPr/>
          <a:lstStyle/>
          <a:p>
            <a:r>
              <a:rPr lang="en-US" dirty="0"/>
              <a:t>To sort observations in order of the contents of variables we use either </a:t>
            </a:r>
            <a:br>
              <a:rPr lang="en-US" dirty="0"/>
            </a:br>
            <a:r>
              <a:rPr lang="en-US" dirty="0">
                <a:latin typeface="ProFontWindows" panose="020B0604020202020204" charset="0"/>
              </a:rPr>
              <a:t>sort </a:t>
            </a:r>
            <a:r>
              <a:rPr lang="en-US" dirty="0"/>
              <a:t>or </a:t>
            </a:r>
            <a:r>
              <a:rPr lang="en-US" dirty="0" err="1">
                <a:latin typeface="ProFontWindows" panose="020B0604020202020204" charset="0"/>
              </a:rPr>
              <a:t>gsort</a:t>
            </a:r>
            <a:endParaRPr lang="en-US" dirty="0">
              <a:latin typeface="ProFontWindows" panose="020B0604020202020204" charset="0"/>
            </a:endParaRPr>
          </a:p>
          <a:p>
            <a:r>
              <a:rPr lang="en-US" dirty="0"/>
              <a:t>To order your variables we use </a:t>
            </a:r>
            <a:r>
              <a:rPr lang="en-US" dirty="0">
                <a:latin typeface="ProFontWindows" panose="020B0604020202020204" charset="0"/>
              </a:rPr>
              <a:t>order</a:t>
            </a:r>
          </a:p>
          <a:p>
            <a:endParaRPr lang="en-US" dirty="0">
              <a:latin typeface="ProFontWindows" panose="020B0604020202020204" charset="0"/>
            </a:endParaRPr>
          </a:p>
          <a:p>
            <a:pPr marL="0" indent="0">
              <a:buNone/>
            </a:pPr>
            <a:endParaRPr lang="en-US" dirty="0">
              <a:latin typeface="ProFontWindows" panose="020B060402020202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86373" y="2330503"/>
            <a:ext cx="1036948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order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varlist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 [, options]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Options           Description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-----------------------------------------------------------------------------------------   first             move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varlist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 to beginning of dataset; the default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last              move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varlist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 to end of dataset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before(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varname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)   move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varlist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 before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varname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after(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varname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)    move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varlist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 after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varname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alphabetic        alphabetize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varlist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 and move it to beginning of dataset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sequential        alphabetize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varlist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 keeping numbers sequential and move it to beginning 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Arial" pitchFamily="34" charset="0"/>
              </a:rPr>
              <a:t>                  of dataset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order</a:t>
            </a:r>
          </a:p>
        </p:txBody>
      </p:sp>
    </p:spTree>
    <p:extLst>
      <p:ext uri="{BB962C8B-B14F-4D97-AF65-F5344CB8AC3E}">
        <p14:creationId xmlns:p14="http://schemas.microsoft.com/office/powerpoint/2010/main" val="1029966706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04214" y="1866703"/>
            <a:ext cx="5732463" cy="769938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cs typeface="Segoe UI Semilight" panose="020B0402040204020203" pitchFamily="34" charset="0"/>
              </a:rPr>
              <a:t>Deleting data</a:t>
            </a:r>
            <a:endParaRPr lang="en-US" sz="48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856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604BC7-8643-4C69-82D8-D6C8BB27BEE9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72547" y="1592262"/>
            <a:ext cx="7491412" cy="1836738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drop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b="0">
                <a:solidFill>
                  <a:schemeClr val="tx1"/>
                </a:solidFill>
                <a:cs typeface="Monaco"/>
              </a:rPr>
              <a:t>delete variables or observations</a:t>
            </a:r>
            <a:br>
              <a:rPr lang="en-US" b="0">
                <a:solidFill>
                  <a:schemeClr val="tx1"/>
                </a:solidFill>
                <a:cs typeface="Monaco"/>
              </a:rPr>
            </a:b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76857" y="608881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drop</a:t>
            </a:r>
          </a:p>
        </p:txBody>
      </p:sp>
    </p:spTree>
    <p:extLst>
      <p:ext uri="{BB962C8B-B14F-4D97-AF65-F5344CB8AC3E}">
        <p14:creationId xmlns:p14="http://schemas.microsoft.com/office/powerpoint/2010/main" val="383704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DD32DD-E56E-44A1-8EF1-17852F0971F1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549331" y="1024618"/>
            <a:ext cx="713935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Drop variables</a:t>
            </a: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drop </a:t>
            </a:r>
            <a:r>
              <a:rPr lang="en-US" sz="2800" i="1" err="1">
                <a:solidFill>
                  <a:prstClr val="black"/>
                </a:solidFill>
                <a:latin typeface="ProFontWindows" panose="02000409000000000000" pitchFamily="49" charset="0"/>
              </a:rPr>
              <a:t>varlist</a:t>
            </a:r>
            <a:endParaRPr lang="en-US" sz="2800" i="1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defRPr/>
            </a:pPr>
            <a:endParaRPr lang="en-US" sz="280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Drop observations meeting criteria</a:t>
            </a: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drop if </a:t>
            </a:r>
            <a:r>
              <a:rPr lang="en-US" sz="2800" i="1" err="1">
                <a:solidFill>
                  <a:prstClr val="black"/>
                </a:solidFill>
                <a:latin typeface="ProFontWindows" panose="02000409000000000000" pitchFamily="49" charset="0"/>
              </a:rPr>
              <a:t>exp</a:t>
            </a:r>
            <a:endParaRPr lang="en-US" sz="2800" i="1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defRPr/>
            </a:pPr>
            <a:endParaRPr lang="en-US" sz="280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Drop a range of observations</a:t>
            </a: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drop in </a:t>
            </a:r>
            <a:r>
              <a:rPr lang="en-US" sz="2800" i="1">
                <a:solidFill>
                  <a:prstClr val="black"/>
                </a:solidFill>
                <a:latin typeface="ProFontWindows" panose="02000409000000000000" pitchFamily="49" charset="0"/>
              </a:rPr>
              <a:t>range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 [if </a:t>
            </a:r>
            <a:r>
              <a:rPr lang="en-US" sz="2800" i="1" err="1">
                <a:solidFill>
                  <a:prstClr val="black"/>
                </a:solidFill>
                <a:latin typeface="ProFontWindows" panose="02000409000000000000" pitchFamily="49" charset="0"/>
              </a:rPr>
              <a:t>exp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]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539149" y="608881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drop</a:t>
            </a:r>
          </a:p>
        </p:txBody>
      </p:sp>
      <p:sp>
        <p:nvSpPr>
          <p:cNvPr id="4" name="TextBox 3"/>
          <p:cNvSpPr txBox="1"/>
          <p:nvPr/>
        </p:nvSpPr>
        <p:spPr>
          <a:xfrm rot="21006625">
            <a:off x="6129331" y="4384463"/>
            <a:ext cx="5118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400">
                <a:solidFill>
                  <a:srgbClr val="AA2B1E"/>
                </a:solidFill>
                <a:latin typeface="Dakota Regular" pitchFamily="2" charset="0"/>
              </a:rPr>
              <a:t>You can drop variables or </a:t>
            </a:r>
            <a:br>
              <a:rPr lang="en-US" sz="2400">
                <a:solidFill>
                  <a:srgbClr val="AA2B1E"/>
                </a:solidFill>
                <a:latin typeface="Dakota Regular" pitchFamily="2" charset="0"/>
              </a:rPr>
            </a:br>
            <a:r>
              <a:rPr lang="en-US" sz="2400">
                <a:solidFill>
                  <a:srgbClr val="AA2B1E"/>
                </a:solidFill>
                <a:latin typeface="Dakota Regular" pitchFamily="2" charset="0"/>
              </a:rPr>
              <a:t>observations, but not both!</a:t>
            </a:r>
          </a:p>
        </p:txBody>
      </p:sp>
    </p:spTree>
    <p:extLst>
      <p:ext uri="{BB962C8B-B14F-4D97-AF65-F5344CB8AC3E}">
        <p14:creationId xmlns:p14="http://schemas.microsoft.com/office/powerpoint/2010/main" val="272805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72409B-FDE0-4D10-A588-0BAF53B6A58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47961" y="1592262"/>
            <a:ext cx="7491412" cy="1836738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keep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b="0">
                <a:solidFill>
                  <a:schemeClr val="tx1"/>
                </a:solidFill>
                <a:cs typeface="Monaco"/>
              </a:rPr>
              <a:t>retain variables or observations</a:t>
            </a:r>
            <a:br>
              <a:rPr lang="en-US" b="0">
                <a:solidFill>
                  <a:schemeClr val="tx1"/>
                </a:solidFill>
                <a:cs typeface="Monaco"/>
              </a:rPr>
            </a:b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439373" y="6000310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keep</a:t>
            </a:r>
          </a:p>
        </p:txBody>
      </p:sp>
    </p:spTree>
    <p:extLst>
      <p:ext uri="{BB962C8B-B14F-4D97-AF65-F5344CB8AC3E}">
        <p14:creationId xmlns:p14="http://schemas.microsoft.com/office/powerpoint/2010/main" val="399436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16482" y="1156594"/>
            <a:ext cx="713935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Keep variables</a:t>
            </a: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keep </a:t>
            </a:r>
            <a:r>
              <a:rPr lang="en-US" sz="2800" i="1" err="1">
                <a:solidFill>
                  <a:prstClr val="black"/>
                </a:solidFill>
                <a:latin typeface="ProFontWindows" panose="02000409000000000000" pitchFamily="49" charset="0"/>
              </a:rPr>
              <a:t>varlist</a:t>
            </a:r>
            <a:endParaRPr lang="en-US" sz="2800" i="1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defRPr/>
            </a:pPr>
            <a:endParaRPr lang="en-US" sz="280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Keep observations meeting criteria</a:t>
            </a: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keep if </a:t>
            </a:r>
            <a:r>
              <a:rPr lang="en-US" sz="2800" i="1" err="1">
                <a:solidFill>
                  <a:prstClr val="black"/>
                </a:solidFill>
                <a:latin typeface="ProFontWindows" panose="02000409000000000000" pitchFamily="49" charset="0"/>
              </a:rPr>
              <a:t>exp</a:t>
            </a:r>
            <a:endParaRPr lang="en-US" sz="2800" i="1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defRPr/>
            </a:pPr>
            <a:endParaRPr lang="en-US" sz="280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Keep a range of observations</a:t>
            </a:r>
          </a:p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keep in </a:t>
            </a:r>
            <a:r>
              <a:rPr lang="en-US" sz="2800" i="1">
                <a:solidFill>
                  <a:prstClr val="black"/>
                </a:solidFill>
                <a:latin typeface="ProFontWindows" panose="02000409000000000000" pitchFamily="49" charset="0"/>
              </a:rPr>
              <a:t>range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 [if </a:t>
            </a:r>
            <a:r>
              <a:rPr lang="en-US" sz="2800" i="1" err="1">
                <a:solidFill>
                  <a:prstClr val="black"/>
                </a:solidFill>
                <a:latin typeface="ProFontWindows" panose="02000409000000000000" pitchFamily="49" charset="0"/>
              </a:rPr>
              <a:t>exp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08469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9A030BB-1F66-4115-A588-B20EB125B7DB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8601" y="1678755"/>
            <a:ext cx="10922000" cy="626005"/>
          </a:xfrm>
        </p:spPr>
        <p:txBody>
          <a:bodyPr/>
          <a:lstStyle/>
          <a:p>
            <a:r>
              <a:rPr lang="en-US" sz="4400" b="0" dirty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list</a:t>
            </a:r>
            <a:br>
              <a:rPr lang="en-US" sz="4400" b="0" dirty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b="0" dirty="0">
                <a:solidFill>
                  <a:schemeClr val="tx1"/>
                </a:solidFill>
                <a:cs typeface="Monaco"/>
              </a:rPr>
              <a:t>lists values of variables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10870" y="608881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ProFontWindows" panose="02000409000000000000" pitchFamily="49" charset="0"/>
                <a:cs typeface="Monaco"/>
              </a:rPr>
              <a:t>help list</a:t>
            </a:r>
          </a:p>
        </p:txBody>
      </p:sp>
    </p:spTree>
    <p:extLst>
      <p:ext uri="{BB962C8B-B14F-4D97-AF65-F5344CB8AC3E}">
        <p14:creationId xmlns:p14="http://schemas.microsoft.com/office/powerpoint/2010/main" val="1909392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04214" y="1894984"/>
            <a:ext cx="5732463" cy="769938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cs typeface="Segoe UI Semilight" panose="020B0402040204020203" pitchFamily="34" charset="0"/>
              </a:rPr>
              <a:t>Exercise</a:t>
            </a:r>
            <a:endParaRPr lang="en-US" sz="48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28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57218" y="1208179"/>
            <a:ext cx="1023405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prstClr val="black"/>
                </a:solidFill>
                <a:latin typeface="Segoe UI Semilight" panose="020B0402040204020203" pitchFamily="34" charset="0"/>
              </a:rPr>
              <a:t>Working from </a:t>
            </a:r>
            <a:r>
              <a:rPr lang="en-US" sz="2400" dirty="0">
                <a:solidFill>
                  <a:prstClr val="black"/>
                </a:solidFill>
                <a:latin typeface="ProFontWindows" panose="02000409000000000000" pitchFamily="49" charset="0"/>
              </a:rPr>
              <a:t>worldBankCountryIndicators.csv</a:t>
            </a:r>
            <a:r>
              <a:rPr lang="en-US" sz="2400" dirty="0">
                <a:solidFill>
                  <a:prstClr val="black"/>
                </a:solidFill>
                <a:latin typeface="Segoe UI Semilight" panose="020B0402040204020203" pitchFamily="34" charset="0"/>
              </a:rPr>
              <a:t>, create a new dataset from a subset of the data:</a:t>
            </a:r>
          </a:p>
          <a:p>
            <a:pPr>
              <a:defRPr/>
            </a:pPr>
            <a:endParaRPr lang="en-US" sz="2400" dirty="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prstClr val="black"/>
                </a:solidFill>
                <a:latin typeface="Segoe UI Semilight" panose="020B0402040204020203" pitchFamily="34" charset="0"/>
              </a:rPr>
              <a:t>Drop all variables related to health expenditures &amp; out-of-pocket spending (hint: these start with </a:t>
            </a:r>
            <a:r>
              <a:rPr lang="en-US" sz="2400" dirty="0" err="1">
                <a:solidFill>
                  <a:prstClr val="black"/>
                </a:solidFill>
                <a:latin typeface="ProFontWindows" panose="020B0604020202020204" charset="0"/>
              </a:rPr>
              <a:t>hExp</a:t>
            </a:r>
            <a:r>
              <a:rPr lang="en-US" sz="2400" dirty="0">
                <a:solidFill>
                  <a:prstClr val="black"/>
                </a:solidFill>
                <a:latin typeface="Segoe UI Semilight" panose="020B0402040204020203" pitchFamily="34" charset="0"/>
              </a:rPr>
              <a:t> and </a:t>
            </a:r>
            <a:r>
              <a:rPr lang="en-US" sz="2400" dirty="0" err="1">
                <a:solidFill>
                  <a:prstClr val="black"/>
                </a:solidFill>
                <a:latin typeface="ProFontWindows" panose="020B0604020202020204" charset="0"/>
              </a:rPr>
              <a:t>oop</a:t>
            </a:r>
            <a:r>
              <a:rPr lang="en-US" sz="2400" dirty="0">
                <a:solidFill>
                  <a:prstClr val="black"/>
                </a:solidFill>
                <a:latin typeface="Segoe UI Semilight" panose="020B0402040204020203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sz="2400" dirty="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prstClr val="black"/>
                </a:solidFill>
                <a:latin typeface="Segoe UI Semilight" panose="020B0402040204020203" pitchFamily="34" charset="0"/>
              </a:rPr>
              <a:t>Keep only observations from years 2000 through 2010, inclusive</a:t>
            </a:r>
          </a:p>
          <a:p>
            <a:pPr>
              <a:defRPr/>
            </a:pPr>
            <a:r>
              <a:rPr lang="en-US" sz="2400" dirty="0">
                <a:solidFill>
                  <a:prstClr val="black"/>
                </a:solidFill>
                <a:latin typeface="Segoe UI Semilight" panose="020B04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6292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648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40642" y="1621738"/>
            <a:ext cx="9737889" cy="2760692"/>
          </a:xfrm>
        </p:spPr>
        <p:txBody>
          <a:bodyPr/>
          <a:lstStyle/>
          <a:p>
            <a:r>
              <a:rPr lang="en-US" b="0">
                <a:solidFill>
                  <a:schemeClr val="tx1"/>
                </a:solidFill>
                <a:latin typeface="Segoe UI Semilight" panose="020B0402040204020203" pitchFamily="34" charset="0"/>
              </a:rPr>
              <a:t>Save your dataset to the directory you just created in both Stata &amp; comma delimited formats </a:t>
            </a:r>
            <a:br>
              <a:rPr lang="en-US" b="0">
                <a:solidFill>
                  <a:schemeClr val="tx1"/>
                </a:solidFill>
                <a:latin typeface="Segoe UI Semilight" panose="020B0402040204020203" pitchFamily="34" charset="0"/>
              </a:rPr>
            </a:br>
            <a:br>
              <a:rPr lang="en-US" b="0">
                <a:solidFill>
                  <a:schemeClr val="tx1"/>
                </a:solidFill>
                <a:latin typeface="Segoe UI Semilight" panose="020B0402040204020203" pitchFamily="34" charset="0"/>
              </a:rPr>
            </a:br>
            <a:r>
              <a:rPr lang="en-US" b="0">
                <a:solidFill>
                  <a:schemeClr val="tx1"/>
                </a:solidFill>
                <a:latin typeface="Segoe UI Semilight" panose="020B0402040204020203" pitchFamily="34" charset="0"/>
              </a:rPr>
              <a:t>(use a new filename – something to let you know that this is classroom exercise file)</a:t>
            </a:r>
          </a:p>
        </p:txBody>
      </p:sp>
    </p:spTree>
    <p:extLst>
      <p:ext uri="{BB962C8B-B14F-4D97-AF65-F5344CB8AC3E}">
        <p14:creationId xmlns:p14="http://schemas.microsoft.com/office/powerpoint/2010/main" val="407525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78193" y="2424132"/>
            <a:ext cx="99400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ProFontWindows" panose="020B0604020202020204" charset="0"/>
              </a:rPr>
              <a:t>export delimited using “wbIndicatorsStataSession3.csv", replace</a:t>
            </a:r>
          </a:p>
          <a:p>
            <a:r>
              <a:rPr lang="en-US" sz="2400" dirty="0">
                <a:latin typeface="ProFontWindows" panose="020B0604020202020204" charset="0"/>
              </a:rPr>
              <a:t>save "wbIndicatorsStataSession3.dta", replace</a:t>
            </a:r>
          </a:p>
        </p:txBody>
      </p:sp>
    </p:spTree>
    <p:extLst>
      <p:ext uri="{BB962C8B-B14F-4D97-AF65-F5344CB8AC3E}">
        <p14:creationId xmlns:p14="http://schemas.microsoft.com/office/powerpoint/2010/main" val="1810498379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168165" y="1790913"/>
            <a:ext cx="5732463" cy="769937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cs typeface="Segoe UI Semilight" panose="020B0402040204020203" pitchFamily="34" charset="0"/>
              </a:rPr>
              <a:t>Labels</a:t>
            </a:r>
            <a:endParaRPr lang="en-US" sz="48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40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37E4D3-7FE6-41EF-853C-E6E48888B86E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170087" y="1169551"/>
            <a:ext cx="7253909" cy="2482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4000">
                <a:solidFill>
                  <a:prstClr val="black"/>
                </a:solidFill>
                <a:latin typeface="Segoe UI" panose="020B0502040204020203" pitchFamily="34" charset="0"/>
              </a:rPr>
              <a:t>Variable labels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Attach a pretty label to a variable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 sz="280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 u="sng">
                <a:solidFill>
                  <a:prstClr val="black"/>
                </a:solidFill>
                <a:latin typeface="Segoe UI Semilight" panose="020B0402040204020203" pitchFamily="34" charset="0"/>
              </a:rPr>
              <a:t>Name</a:t>
            </a: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	</a:t>
            </a:r>
            <a:r>
              <a:rPr lang="en-US" sz="2800" u="sng">
                <a:solidFill>
                  <a:prstClr val="black"/>
                </a:solidFill>
                <a:latin typeface="Segoe UI Semilight" panose="020B0402040204020203" pitchFamily="34" charset="0"/>
              </a:rPr>
              <a:t>Label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beds		Hospital beds (per 1,000 people)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520295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u="sng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la</a:t>
            </a: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bel</a:t>
            </a:r>
          </a:p>
        </p:txBody>
      </p:sp>
    </p:spTree>
    <p:extLst>
      <p:ext uri="{BB962C8B-B14F-4D97-AF65-F5344CB8AC3E}">
        <p14:creationId xmlns:p14="http://schemas.microsoft.com/office/powerpoint/2010/main" val="319225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776617-3A27-442D-B37F-5D33AB0B6A63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410633" y="1573229"/>
            <a:ext cx="9203947" cy="1734001"/>
          </a:xfrm>
        </p:spPr>
        <p:txBody>
          <a:bodyPr/>
          <a:lstStyle/>
          <a:p>
            <a:r>
              <a:rPr lang="en-US" sz="4400" b="0" u="sng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la</a:t>
            </a:r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bel </a:t>
            </a:r>
            <a:r>
              <a:rPr lang="en-US" sz="4400" b="0" u="sng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var</a:t>
            </a:r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iable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sz="2800" b="0">
                <a:solidFill>
                  <a:schemeClr val="tx1"/>
                </a:solidFill>
                <a:cs typeface="Monaco"/>
              </a:rPr>
              <a:t>attaches a label (up to 80 characters) to a variable</a:t>
            </a:r>
            <a:br>
              <a:rPr lang="en-US" b="0">
                <a:solidFill>
                  <a:schemeClr val="tx1"/>
                </a:solidFill>
                <a:cs typeface="Monaco"/>
              </a:rPr>
            </a:b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67430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u="sng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la</a:t>
            </a: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bel</a:t>
            </a:r>
          </a:p>
        </p:txBody>
      </p:sp>
    </p:spTree>
    <p:extLst>
      <p:ext uri="{BB962C8B-B14F-4D97-AF65-F5344CB8AC3E}">
        <p14:creationId xmlns:p14="http://schemas.microsoft.com/office/powerpoint/2010/main" val="272503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6583" y="1373751"/>
            <a:ext cx="99988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label variable beds “Hospital beds (per 1,000 people)”</a:t>
            </a:r>
          </a:p>
        </p:txBody>
      </p:sp>
    </p:spTree>
    <p:extLst>
      <p:ext uri="{BB962C8B-B14F-4D97-AF65-F5344CB8AC3E}">
        <p14:creationId xmlns:p14="http://schemas.microsoft.com/office/powerpoint/2010/main" val="369530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30836" y="1951544"/>
            <a:ext cx="5732463" cy="769938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cs typeface="Segoe UI Semilight" panose="020B0402040204020203" pitchFamily="34" charset="0"/>
              </a:rPr>
              <a:t>Exercise</a:t>
            </a:r>
            <a:endParaRPr lang="en-US" sz="48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7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EE15B7-BAE2-467C-8E49-B19338FA9CF9}"/>
              </a:ext>
            </a:extLst>
          </p:cNvPr>
          <p:cNvSpPr/>
          <p:nvPr/>
        </p:nvSpPr>
        <p:spPr>
          <a:xfrm>
            <a:off x="499622" y="6019571"/>
            <a:ext cx="11630980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56927" y="139829"/>
            <a:ext cx="4288353" cy="1041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000" dirty="0">
                <a:latin typeface="ProFontWindows" panose="02000409000000000000" pitchFamily="49" charset="0"/>
              </a:rPr>
              <a:t>list country iso if  ///</a:t>
            </a:r>
          </a:p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000" dirty="0">
                <a:latin typeface="ProFontWindows" panose="02000409000000000000" pitchFamily="49" charset="0"/>
              </a:rPr>
              <a:t>region=="Sub-Saharan Africa" ///</a:t>
            </a:r>
          </a:p>
          <a:p>
            <a:pPr>
              <a:spcBef>
                <a:spcPts val="54"/>
              </a:spcBef>
              <a:buClr>
                <a:schemeClr val="accent1"/>
              </a:buClr>
              <a:buSzPct val="110000"/>
            </a:pPr>
            <a:r>
              <a:rPr lang="en-US" sz="2000" dirty="0">
                <a:latin typeface="ProFontWindows" panose="02000409000000000000" pitchFamily="49" charset="0"/>
              </a:rPr>
              <a:t>&amp; year==2010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33155"/>
          <a:stretch/>
        </p:blipFill>
        <p:spPr>
          <a:xfrm>
            <a:off x="5402715" y="139830"/>
            <a:ext cx="6219825" cy="667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52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55536" y="1225290"/>
            <a:ext cx="902706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Label variables 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pop</a:t>
            </a: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 through </a:t>
            </a:r>
            <a:r>
              <a:rPr lang="en-US" sz="2800" err="1">
                <a:solidFill>
                  <a:prstClr val="black"/>
                </a:solidFill>
                <a:latin typeface="ProFontWindows" panose="02000409000000000000" pitchFamily="49" charset="0"/>
              </a:rPr>
              <a:t>popFemale</a:t>
            </a:r>
            <a:r>
              <a:rPr lang="en-US" sz="2800">
                <a:solidFill>
                  <a:prstClr val="black"/>
                </a:solidFill>
                <a:latin typeface="ProFontWindows" panose="02000409000000000000" pitchFamily="49" charset="0"/>
              </a:rPr>
              <a:t> </a:t>
            </a: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as follows: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endParaRPr lang="en-US" sz="320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 marL="342900" indent="-342900" defTabSz="744538">
              <a:buFont typeface="Arial" panose="020B0604020202020204" pitchFamily="34" charset="0"/>
              <a:buChar char="•"/>
              <a:defRPr/>
            </a:pPr>
            <a:r>
              <a:rPr lang="en-US" sz="2400">
                <a:solidFill>
                  <a:prstClr val="black"/>
                </a:solidFill>
                <a:latin typeface="Segoe UI Semilight" panose="020B0402040204020203" pitchFamily="34" charset="0"/>
              </a:rPr>
              <a:t>pop: 		“Population, total”</a:t>
            </a:r>
          </a:p>
          <a:p>
            <a:pPr marL="342900" indent="-342900" defTabSz="744538">
              <a:buFont typeface="Arial" panose="020B0604020202020204" pitchFamily="34" charset="0"/>
              <a:buChar char="•"/>
              <a:defRPr/>
            </a:pPr>
            <a:r>
              <a:rPr lang="en-US" sz="2400">
                <a:solidFill>
                  <a:prstClr val="black"/>
                </a:solidFill>
                <a:latin typeface="Segoe UI Semilight" panose="020B0402040204020203" pitchFamily="34" charset="0"/>
              </a:rPr>
              <a:t>pop0_14:	“Population ages 0-14 (% of total)”</a:t>
            </a:r>
          </a:p>
          <a:p>
            <a:pPr marL="342900" indent="-342900" defTabSz="744538">
              <a:buFont typeface="Arial" panose="020B0604020202020204" pitchFamily="34" charset="0"/>
              <a:buChar char="•"/>
              <a:tabLst>
                <a:tab pos="2116138" algn="l"/>
              </a:tabLst>
              <a:defRPr/>
            </a:pPr>
            <a:r>
              <a:rPr lang="en-US" sz="2400">
                <a:solidFill>
                  <a:prstClr val="black"/>
                </a:solidFill>
                <a:latin typeface="Segoe UI Semilight" panose="020B0402040204020203" pitchFamily="34" charset="0"/>
              </a:rPr>
              <a:t>pop15_64:		“Population ages 15-64 (% of total)”</a:t>
            </a:r>
          </a:p>
          <a:p>
            <a:pPr marL="342900" indent="-342900" defTabSz="744538">
              <a:buFont typeface="Arial" panose="020B0604020202020204" pitchFamily="34" charset="0"/>
              <a:buChar char="•"/>
              <a:defRPr/>
            </a:pPr>
            <a:r>
              <a:rPr lang="en-US" sz="2400">
                <a:solidFill>
                  <a:prstClr val="black"/>
                </a:solidFill>
                <a:latin typeface="Segoe UI Semilight" panose="020B0402040204020203" pitchFamily="34" charset="0"/>
              </a:rPr>
              <a:t>pop65:		“Population ages 65+ (% of total)”</a:t>
            </a:r>
          </a:p>
          <a:p>
            <a:pPr marL="342900" indent="-342900" defTabSz="744538">
              <a:buFont typeface="Arial" panose="020B0604020202020204" pitchFamily="34" charset="0"/>
              <a:buChar char="•"/>
              <a:defRPr/>
            </a:pPr>
            <a:r>
              <a:rPr lang="en-US" sz="2400" err="1">
                <a:solidFill>
                  <a:prstClr val="black"/>
                </a:solidFill>
                <a:latin typeface="Segoe UI Semilight" panose="020B0402040204020203" pitchFamily="34" charset="0"/>
              </a:rPr>
              <a:t>popFemale</a:t>
            </a:r>
            <a:r>
              <a:rPr lang="en-US" sz="2400">
                <a:solidFill>
                  <a:prstClr val="black"/>
                </a:solidFill>
                <a:latin typeface="Segoe UI Semilight" panose="020B0402040204020203" pitchFamily="34" charset="0"/>
              </a:rPr>
              <a:t>:	“Population, female (% of total)”</a:t>
            </a:r>
          </a:p>
          <a:p>
            <a:pPr>
              <a:defRPr/>
            </a:pPr>
            <a:endParaRPr lang="en-US" sz="2800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defRPr/>
            </a:pPr>
            <a:endParaRPr lang="en-US" sz="1600">
              <a:solidFill>
                <a:prstClr val="black"/>
              </a:solidFill>
              <a:latin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424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3BADB67-A06C-4873-BB01-9E56B2DCC738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170087" y="1169551"/>
            <a:ext cx="7253909" cy="2482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4000">
                <a:solidFill>
                  <a:prstClr val="black"/>
                </a:solidFill>
                <a:latin typeface="Segoe UI" panose="020B0502040204020203" pitchFamily="34" charset="0"/>
              </a:rPr>
              <a:t>Variable labels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Attach a pretty label to a variable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 sz="280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 u="sng">
                <a:solidFill>
                  <a:prstClr val="black"/>
                </a:solidFill>
                <a:latin typeface="Segoe UI Semilight" panose="020B0402040204020203" pitchFamily="34" charset="0"/>
              </a:rPr>
              <a:t>Name</a:t>
            </a: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	</a:t>
            </a:r>
            <a:r>
              <a:rPr lang="en-US" sz="2800" u="sng">
                <a:solidFill>
                  <a:prstClr val="black"/>
                </a:solidFill>
                <a:latin typeface="Segoe UI Semilight" panose="020B0402040204020203" pitchFamily="34" charset="0"/>
              </a:rPr>
              <a:t>Label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beds		Hospital beds (per 1,000 people)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567430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u="sng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la</a:t>
            </a: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bel</a:t>
            </a:r>
          </a:p>
        </p:txBody>
      </p:sp>
    </p:spTree>
    <p:extLst>
      <p:ext uri="{BB962C8B-B14F-4D97-AF65-F5344CB8AC3E}">
        <p14:creationId xmlns:p14="http://schemas.microsoft.com/office/powerpoint/2010/main" val="3504119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2421C2-DCB9-4703-81D2-881C5100371B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519637" y="1136477"/>
            <a:ext cx="8821567" cy="3413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4000">
                <a:solidFill>
                  <a:prstClr val="black"/>
                </a:solidFill>
                <a:latin typeface="Segoe UI" panose="020B0502040204020203" pitchFamily="34" charset="0"/>
              </a:rPr>
              <a:t>Value labels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Attach labels to different values of a variable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 sz="280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Example: complete enrollment variable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 sz="200">
              <a:solidFill>
                <a:prstClr val="black"/>
              </a:solidFill>
              <a:latin typeface="Segoe UI Semilight" panose="020B0402040204020203" pitchFamily="34" charset="0"/>
            </a:endParaRPr>
          </a:p>
          <a:p>
            <a:pPr lvl="1"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 u="sng">
                <a:solidFill>
                  <a:prstClr val="black"/>
                </a:solidFill>
                <a:latin typeface="Segoe UI Semilight" panose="020B0402040204020203" pitchFamily="34" charset="0"/>
              </a:rPr>
              <a:t>Value</a:t>
            </a: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		</a:t>
            </a:r>
            <a:r>
              <a:rPr lang="en-US" sz="2800" u="sng">
                <a:solidFill>
                  <a:prstClr val="black"/>
                </a:solidFill>
                <a:latin typeface="Segoe UI Semilight" panose="020B0402040204020203" pitchFamily="34" charset="0"/>
              </a:rPr>
              <a:t>Label</a:t>
            </a:r>
          </a:p>
          <a:p>
            <a:pPr lvl="1"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   0		</a:t>
            </a:r>
            <a:r>
              <a:rPr lang="nn-NO" sz="2800">
                <a:solidFill>
                  <a:prstClr val="black"/>
                </a:solidFill>
                <a:latin typeface="Segoe UI Semilight" panose="020B0402040204020203" pitchFamily="34" charset="0"/>
              </a:rPr>
              <a:t>"Enrollment &lt;99%" </a:t>
            </a:r>
          </a:p>
          <a:p>
            <a:pPr lvl="1"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nn-NO" sz="2800">
                <a:solidFill>
                  <a:prstClr val="black"/>
                </a:solidFill>
                <a:latin typeface="Segoe UI Semilight" panose="020B0402040204020203" pitchFamily="34" charset="0"/>
              </a:rPr>
              <a:t>   1			"Enrollment 99%+"</a:t>
            </a:r>
            <a:endParaRPr lang="en-US" sz="2800">
              <a:solidFill>
                <a:prstClr val="black"/>
              </a:solidFill>
              <a:latin typeface="Segoe UI Semilight" panose="020B0402040204020203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435454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u="sng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la</a:t>
            </a: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bel</a:t>
            </a:r>
          </a:p>
        </p:txBody>
      </p:sp>
    </p:spTree>
    <p:extLst>
      <p:ext uri="{BB962C8B-B14F-4D97-AF65-F5344CB8AC3E}">
        <p14:creationId xmlns:p14="http://schemas.microsoft.com/office/powerpoint/2010/main" val="60305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E50683-1771-4485-A19C-7ACDA37897C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53693" y="1422400"/>
            <a:ext cx="7491412" cy="2841625"/>
          </a:xfrm>
        </p:spPr>
        <p:txBody>
          <a:bodyPr/>
          <a:lstStyle/>
          <a:p>
            <a:r>
              <a:rPr lang="en-US" sz="4400" b="0" u="sng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la</a:t>
            </a:r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bel </a:t>
            </a:r>
            <a:r>
              <a:rPr lang="en-US" sz="4400" b="0" u="sng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de</a:t>
            </a:r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fine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sz="2800" b="0">
                <a:solidFill>
                  <a:schemeClr val="tx1"/>
                </a:solidFill>
                <a:cs typeface="Monaco"/>
              </a:rPr>
              <a:t>create value label definition</a:t>
            </a:r>
            <a:br>
              <a:rPr lang="en-US" b="0">
                <a:solidFill>
                  <a:schemeClr val="tx1"/>
                </a:solidFill>
                <a:cs typeface="Monaco"/>
              </a:rPr>
            </a:br>
            <a:br>
              <a:rPr lang="en-US" b="0">
                <a:solidFill>
                  <a:schemeClr val="tx1"/>
                </a:solidFill>
                <a:cs typeface="Monaco"/>
              </a:rPr>
            </a:br>
            <a:r>
              <a:rPr lang="en-US" sz="4400" b="0" u="sng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la</a:t>
            </a:r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bel </a:t>
            </a:r>
            <a:r>
              <a:rPr lang="en-US" sz="4400" b="0" u="sng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val</a:t>
            </a:r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ues</a:t>
            </a:r>
            <a:br>
              <a:rPr lang="en-US" sz="48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sz="2800" b="0">
                <a:solidFill>
                  <a:schemeClr val="tx1"/>
                </a:solidFill>
                <a:latin typeface="Segoe UI Semilight" panose="020B0402040204020203" pitchFamily="34" charset="0"/>
                <a:cs typeface="Monaco"/>
              </a:rPr>
              <a:t>attach value label definition to the variable</a:t>
            </a:r>
            <a:endParaRPr lang="en-US" sz="2800" b="0">
              <a:solidFill>
                <a:schemeClr val="tx1"/>
              </a:solidFill>
              <a:latin typeface="Segoe UI Semilight" panose="020B0402040204020203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463735" y="608881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u="sng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la</a:t>
            </a: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bel</a:t>
            </a:r>
          </a:p>
        </p:txBody>
      </p:sp>
    </p:spTree>
    <p:extLst>
      <p:ext uri="{BB962C8B-B14F-4D97-AF65-F5344CB8AC3E}">
        <p14:creationId xmlns:p14="http://schemas.microsoft.com/office/powerpoint/2010/main" val="343159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50428" y="151619"/>
            <a:ext cx="8603272" cy="6165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. tabulate </a:t>
            </a:r>
            <a:r>
              <a:rPr lang="en-US" err="1">
                <a:solidFill>
                  <a:prstClr val="black"/>
                </a:solidFill>
                <a:latin typeface="ProFontWindows" panose="02000409000000000000" pitchFamily="49" charset="0"/>
              </a:rPr>
              <a:t>completeEnroll</a:t>
            </a:r>
            <a:endParaRPr lang="en-US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err="1">
                <a:solidFill>
                  <a:prstClr val="black"/>
                </a:solidFill>
                <a:latin typeface="ProFontWindows" panose="02000409000000000000" pitchFamily="49" charset="0"/>
              </a:rPr>
              <a:t>completeEnroll</a:t>
            </a: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 |      Freq.     Percent        Cum.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---------------+-----------------------------------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             0 |      1,085       80.61       80.61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             1 |        261       19.39      100.00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---------------+-----------------------------------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         Total |      1,346      100.00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. label define </a:t>
            </a:r>
            <a:r>
              <a:rPr lang="en-US" err="1">
                <a:solidFill>
                  <a:prstClr val="black"/>
                </a:solidFill>
                <a:latin typeface="ProFontWindows" panose="02000409000000000000" pitchFamily="49" charset="0"/>
              </a:rPr>
              <a:t>completeEnrollDef</a:t>
            </a: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 0 "Enrollment &lt;99%" 1 "Enrollment 99%+"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. label values </a:t>
            </a:r>
            <a:r>
              <a:rPr lang="en-US" err="1">
                <a:solidFill>
                  <a:prstClr val="black"/>
                </a:solidFill>
                <a:latin typeface="ProFontWindows" panose="02000409000000000000" pitchFamily="49" charset="0"/>
              </a:rPr>
              <a:t>completeEnroll</a:t>
            </a: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 </a:t>
            </a:r>
            <a:r>
              <a:rPr lang="en-US" err="1">
                <a:solidFill>
                  <a:prstClr val="black"/>
                </a:solidFill>
                <a:latin typeface="ProFontWindows" panose="02000409000000000000" pitchFamily="49" charset="0"/>
              </a:rPr>
              <a:t>completeEnrollDef</a:t>
            </a:r>
            <a:endParaRPr lang="en-US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. tabulate </a:t>
            </a:r>
            <a:r>
              <a:rPr lang="en-US" err="1">
                <a:solidFill>
                  <a:prstClr val="black"/>
                </a:solidFill>
                <a:latin typeface="ProFontWindows" panose="02000409000000000000" pitchFamily="49" charset="0"/>
              </a:rPr>
              <a:t>completeEnroll</a:t>
            </a:r>
            <a:endParaRPr lang="en-US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 </a:t>
            </a:r>
            <a:r>
              <a:rPr lang="en-US" err="1">
                <a:solidFill>
                  <a:prstClr val="black"/>
                </a:solidFill>
                <a:latin typeface="ProFontWindows" panose="02000409000000000000" pitchFamily="49" charset="0"/>
              </a:rPr>
              <a:t>completeEnroll</a:t>
            </a: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 |      Freq.     Percent        Cum.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----------------+-----------------------------------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Enrollment &lt;99% |      1,085       80.61       80.61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Enrollment 99%+ |        261       19.39      100.00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----------------+-----------------------------------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>
                <a:solidFill>
                  <a:prstClr val="black"/>
                </a:solidFill>
                <a:latin typeface="ProFontWindows" panose="02000409000000000000" pitchFamily="49" charset="0"/>
              </a:rPr>
              <a:t>          Total |      1,346      100.00</a:t>
            </a:r>
          </a:p>
        </p:txBody>
      </p:sp>
    </p:spTree>
    <p:extLst>
      <p:ext uri="{BB962C8B-B14F-4D97-AF65-F5344CB8AC3E}">
        <p14:creationId xmlns:p14="http://schemas.microsoft.com/office/powerpoint/2010/main" val="2330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38401" y="1094751"/>
            <a:ext cx="733278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Create a categorical variable from </a:t>
            </a:r>
            <a:b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</a:br>
            <a:r>
              <a:rPr lang="en-US" sz="2800" err="1">
                <a:solidFill>
                  <a:prstClr val="black"/>
                </a:solidFill>
                <a:latin typeface="ProFontWindows" panose="02000409000000000000" pitchFamily="49" charset="0"/>
              </a:rPr>
              <a:t>natIncomeGrowth</a:t>
            </a:r>
            <a:r>
              <a:rPr lang="en-US" sz="2800">
                <a:solidFill>
                  <a:prstClr val="black"/>
                </a:solidFill>
                <a:latin typeface="Segoe UI Semilight" panose="020B0402040204020203" pitchFamily="34" charset="0"/>
              </a:rPr>
              <a:t>, define &amp; apply value labels:</a:t>
            </a:r>
            <a:r>
              <a:rPr lang="en-US" sz="2400">
                <a:solidFill>
                  <a:prstClr val="black"/>
                </a:solidFill>
                <a:latin typeface="Segoe UI Semilight" panose="020B0402040204020203" pitchFamily="34" charset="0"/>
              </a:rPr>
              <a:t> 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400070"/>
              </p:ext>
            </p:extLst>
          </p:nvPr>
        </p:nvGraphicFramePr>
        <p:xfrm>
          <a:off x="2438401" y="2648358"/>
          <a:ext cx="7332783" cy="2499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414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70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42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latin typeface="Segoe UI" panose="020B0502040204020203" pitchFamily="34" charset="0"/>
                        </a:rPr>
                        <a:t>Nat. Income Growth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latin typeface="Segoe UI" panose="020B0502040204020203" pitchFamily="34" charset="0"/>
                        </a:rPr>
                        <a:t>New</a:t>
                      </a:r>
                      <a:r>
                        <a:rPr lang="en-US" sz="2800" baseline="0">
                          <a:latin typeface="Segoe UI" panose="020B0502040204020203" pitchFamily="34" charset="0"/>
                        </a:rPr>
                        <a:t> </a:t>
                      </a:r>
                      <a:br>
                        <a:rPr lang="en-US" sz="2800" baseline="0">
                          <a:latin typeface="Segoe UI" panose="020B0502040204020203" pitchFamily="34" charset="0"/>
                        </a:rPr>
                      </a:br>
                      <a:r>
                        <a:rPr lang="en-US" sz="2800" baseline="0">
                          <a:latin typeface="Segoe UI" panose="020B0502040204020203" pitchFamily="34" charset="0"/>
                        </a:rPr>
                        <a:t>Variable</a:t>
                      </a:r>
                      <a:endParaRPr lang="en-US" sz="2800">
                        <a:latin typeface="Segoe UI" panose="020B0502040204020203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latin typeface="Segoe UI" panose="020B0502040204020203" pitchFamily="34" charset="0"/>
                        </a:rPr>
                        <a:t>Label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egoe UI" panose="020B0502040204020203" pitchFamily="34" charset="0"/>
                        </a:rPr>
                        <a:t>≤-1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latin typeface="Segoe UI" panose="020B0502040204020203" pitchFamily="34" charset="0"/>
                        </a:rPr>
                        <a:t>-1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latin typeface="Segoe UI" panose="020B0502040204020203" pitchFamily="34" charset="0"/>
                        </a:rPr>
                        <a:t>“Negative”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egoe UI" panose="020B0502040204020203" pitchFamily="34" charset="0"/>
                        </a:rPr>
                        <a:t>&gt;-1 to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</a:rPr>
                        <a:t> &lt;1</a:t>
                      </a:r>
                      <a:endParaRPr lang="en-US" sz="2800" dirty="0">
                        <a:latin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latin typeface="Segoe UI" panose="020B0502040204020203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latin typeface="Segoe UI" panose="020B0502040204020203" pitchFamily="34" charset="0"/>
                        </a:rPr>
                        <a:t>“Stable”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egoe UI" panose="020B0502040204020203" pitchFamily="34" charset="0"/>
                        </a:rPr>
                        <a:t>≥1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latin typeface="Segoe UI" panose="020B0502040204020203" pitchFamily="34" charset="0"/>
                        </a:rPr>
                        <a:t>1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egoe UI" panose="020B0502040204020203" pitchFamily="34" charset="0"/>
                        </a:rPr>
                        <a:t>“Positive”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363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417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095D99E-9EF6-44BC-A9C3-47581192FEFF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18023" y="1695450"/>
            <a:ext cx="7491412" cy="1733550"/>
          </a:xfrm>
        </p:spPr>
        <p:txBody>
          <a:bodyPr/>
          <a:lstStyle/>
          <a:p>
            <a:r>
              <a:rPr lang="en-US" sz="4400" b="0" err="1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labelbook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sz="2800" b="0">
                <a:solidFill>
                  <a:schemeClr val="tx1"/>
                </a:solidFill>
                <a:cs typeface="Monaco"/>
              </a:rPr>
              <a:t>displays value label information</a:t>
            </a:r>
            <a:br>
              <a:rPr lang="en-US" b="0">
                <a:solidFill>
                  <a:schemeClr val="tx1"/>
                </a:solidFill>
                <a:cs typeface="Monaco"/>
              </a:rPr>
            </a:b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</a:t>
            </a:r>
            <a:r>
              <a:rPr lang="en-US" err="1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labelbook</a:t>
            </a:r>
            <a:endParaRPr lang="en-US">
              <a:solidFill>
                <a:prstClr val="white"/>
              </a:solidFill>
              <a:latin typeface="ProFontWindows" panose="02000409000000000000" pitchFamily="49" charset="0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47583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251" y="525101"/>
            <a:ext cx="8139501" cy="4721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626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26A353-C75A-44A7-9CCE-EE276DFDA9A9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0274" y="1420583"/>
            <a:ext cx="10922000" cy="2008417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count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b="0" err="1">
                <a:solidFill>
                  <a:schemeClr val="tx1"/>
                </a:solidFill>
                <a:cs typeface="Monaco"/>
              </a:rPr>
              <a:t>count</a:t>
            </a:r>
            <a:r>
              <a:rPr lang="en-US" b="0">
                <a:solidFill>
                  <a:schemeClr val="tx1"/>
                </a:solidFill>
                <a:cs typeface="Monaco"/>
              </a:rPr>
              <a:t> observations satisfying specified conditions</a:t>
            </a: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482589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ProFontWindows" panose="02000409000000000000" pitchFamily="49" charset="0"/>
                <a:cs typeface="Monaco"/>
              </a:rPr>
              <a:t>help count</a:t>
            </a:r>
          </a:p>
        </p:txBody>
      </p:sp>
    </p:spTree>
    <p:extLst>
      <p:ext uri="{BB962C8B-B14F-4D97-AF65-F5344CB8AC3E}">
        <p14:creationId xmlns:p14="http://schemas.microsoft.com/office/powerpoint/2010/main" val="2750241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409586" y="1763418"/>
            <a:ext cx="9110727" cy="83099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Date, math, &amp; string functions</a:t>
            </a:r>
            <a:endParaRPr lang="en-US" sz="4400" dirty="0">
              <a:solidFill>
                <a:schemeClr val="tx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489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Dates: Four ways to store dates in Stata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84188" y="1143000"/>
          <a:ext cx="10972800" cy="3750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7121">
                  <a:extLst>
                    <a:ext uri="{9D8B030D-6E8A-4147-A177-3AD203B41FA5}">
                      <a16:colId xmlns:a16="http://schemas.microsoft.com/office/drawing/2014/main" val="94211402"/>
                    </a:ext>
                  </a:extLst>
                </a:gridCol>
                <a:gridCol w="1802674">
                  <a:extLst>
                    <a:ext uri="{9D8B030D-6E8A-4147-A177-3AD203B41FA5}">
                      <a16:colId xmlns:a16="http://schemas.microsoft.com/office/drawing/2014/main" val="675784292"/>
                    </a:ext>
                  </a:extLst>
                </a:gridCol>
                <a:gridCol w="1743891">
                  <a:extLst>
                    <a:ext uri="{9D8B030D-6E8A-4147-A177-3AD203B41FA5}">
                      <a16:colId xmlns:a16="http://schemas.microsoft.com/office/drawing/2014/main" val="295866595"/>
                    </a:ext>
                  </a:extLst>
                </a:gridCol>
                <a:gridCol w="2339114">
                  <a:extLst>
                    <a:ext uri="{9D8B030D-6E8A-4147-A177-3AD203B41FA5}">
                      <a16:colId xmlns:a16="http://schemas.microsoft.com/office/drawing/2014/main" val="18042413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Readability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Usability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Transferability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598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Components</a:t>
                      </a:r>
                      <a:b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</a:br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(e.g. day, month,</a:t>
                      </a:r>
                      <a: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 and year </a:t>
                      </a:r>
                      <a:r>
                        <a:rPr lang="en-US" baseline="0" dirty="0" err="1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vars</a:t>
                      </a:r>
                      <a: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)</a:t>
                      </a:r>
                      <a:endParaRPr lang="en-US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7883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Human Readable</a:t>
                      </a:r>
                      <a: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 Format (HRF)</a:t>
                      </a:r>
                      <a:b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</a:br>
                      <a: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(e.g. "12 Dec 2020")</a:t>
                      </a:r>
                      <a:endParaRPr lang="en-US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704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Stata Internal Format (SIF)</a:t>
                      </a:r>
                    </a:p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(e.g. days since 01jan1960 = 18,282)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253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Formatted SID</a:t>
                      </a:r>
                    </a:p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(e.g. SIF with HRF labels)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42786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944586796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/>
          <a:p>
            <a:r>
              <a:rPr lang="en-US" dirty="0"/>
              <a:t>Creating &amp; formatting SIF dates from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5452" y="1231492"/>
            <a:ext cx="9554977" cy="442528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generate </a:t>
            </a:r>
            <a:r>
              <a:rPr lang="en-US" i="1" dirty="0">
                <a:latin typeface="ProFontWindows" panose="020B0604020202020204" charset="0"/>
              </a:rPr>
              <a:t>date</a:t>
            </a:r>
            <a:r>
              <a:rPr lang="en-US" dirty="0">
                <a:latin typeface="ProFontWindows" panose="020B0604020202020204" charset="0"/>
              </a:rPr>
              <a:t> = </a:t>
            </a:r>
            <a:r>
              <a:rPr lang="en-US" dirty="0" err="1">
                <a:latin typeface="ProFontWindows" panose="020B0604020202020204" charset="0"/>
              </a:rPr>
              <a:t>mdy</a:t>
            </a:r>
            <a:r>
              <a:rPr lang="en-US" dirty="0">
                <a:latin typeface="ProFontWindows" panose="020B0604020202020204" charset="0"/>
              </a:rPr>
              <a:t>(</a:t>
            </a:r>
            <a:r>
              <a:rPr lang="en-US" i="1" dirty="0">
                <a:latin typeface="ProFontWindows" panose="020B0604020202020204" charset="0"/>
              </a:rPr>
              <a:t>month</a:t>
            </a:r>
            <a:r>
              <a:rPr lang="en-US" dirty="0">
                <a:latin typeface="ProFontWindows" panose="020B0604020202020204" charset="0"/>
              </a:rPr>
              <a:t>, </a:t>
            </a:r>
            <a:r>
              <a:rPr lang="en-US" i="1" dirty="0">
                <a:latin typeface="ProFontWindows" panose="020B0604020202020204" charset="0"/>
              </a:rPr>
              <a:t>day</a:t>
            </a:r>
            <a:r>
              <a:rPr lang="en-US" dirty="0">
                <a:latin typeface="ProFontWindows" panose="020B0604020202020204" charset="0"/>
              </a:rPr>
              <a:t>, </a:t>
            </a:r>
            <a:r>
              <a:rPr lang="en-US" i="1" dirty="0">
                <a:latin typeface="ProFontWindows" panose="020B0604020202020204" charset="0"/>
              </a:rPr>
              <a:t>year</a:t>
            </a:r>
            <a:r>
              <a:rPr lang="en-US" dirty="0">
                <a:latin typeface="ProFontWindows" panose="020B0604020202020204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format %td </a:t>
            </a:r>
            <a:r>
              <a:rPr lang="en-US" i="1" dirty="0">
                <a:latin typeface="ProFontWindows" panose="020B0604020202020204" charset="0"/>
              </a:rPr>
              <a:t>date</a:t>
            </a:r>
          </a:p>
          <a:p>
            <a:pPr marL="0" indent="0">
              <a:buNone/>
            </a:pPr>
            <a:endParaRPr lang="en-US" i="1" dirty="0">
              <a:latin typeface="ProFontWindows" panose="020B0604020202020204" charset="0"/>
            </a:endParaRPr>
          </a:p>
          <a:p>
            <a:pPr marL="0" indent="0">
              <a:buNone/>
            </a:pPr>
            <a:r>
              <a:rPr lang="it-IT" dirty="0">
                <a:latin typeface="ProFontWindows" panose="020B0604020202020204" charset="0"/>
              </a:rPr>
              <a:t>display mdy(12, 1, 2019)</a:t>
            </a:r>
          </a:p>
          <a:p>
            <a:pPr marL="0" indent="0">
              <a:buNone/>
            </a:pPr>
            <a:r>
              <a:rPr lang="it-IT" dirty="0">
                <a:latin typeface="ProFontWindows" panose="020B0604020202020204" charset="0"/>
              </a:rPr>
              <a:t>21884</a:t>
            </a:r>
          </a:p>
          <a:p>
            <a:pPr marL="0" indent="0">
              <a:buNone/>
            </a:pPr>
            <a:endParaRPr lang="it-IT" dirty="0">
              <a:latin typeface="ProFontWindows" panose="020B0604020202020204" charset="0"/>
            </a:endParaRPr>
          </a:p>
          <a:p>
            <a:pPr marL="0" indent="0">
              <a:buNone/>
            </a:pPr>
            <a:r>
              <a:rPr lang="it-IT" dirty="0">
                <a:latin typeface="ProFontWindows" panose="020B0604020202020204" charset="0"/>
              </a:rPr>
              <a:t>display %td mdy(12, 1, 2019)</a:t>
            </a:r>
          </a:p>
          <a:p>
            <a:pPr marL="0" indent="0">
              <a:buNone/>
            </a:pPr>
            <a:r>
              <a:rPr lang="it-IT" dirty="0">
                <a:latin typeface="ProFontWindows" panose="020B0604020202020204" charset="0"/>
              </a:rPr>
              <a:t>01dec2019</a:t>
            </a:r>
          </a:p>
          <a:p>
            <a:pPr marL="0" indent="0">
              <a:buNone/>
            </a:pPr>
            <a:endParaRPr lang="en-US" i="1" dirty="0">
              <a:latin typeface="ProFontWindows" panose="020B0604020202020204" charset="0"/>
            </a:endParaRPr>
          </a:p>
          <a:p>
            <a:endParaRPr lang="en-US" dirty="0"/>
          </a:p>
          <a:p>
            <a:r>
              <a:rPr lang="en-US" dirty="0"/>
              <a:t>From HRF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938761815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/>
          <a:p>
            <a:r>
              <a:rPr lang="en-US" dirty="0"/>
              <a:t>Creating &amp; formatting SIF dates from HRFs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5452" y="1231492"/>
            <a:ext cx="9554977" cy="442528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generate </a:t>
            </a:r>
            <a:r>
              <a:rPr lang="en-US" i="1" dirty="0">
                <a:latin typeface="ProFontWindows" panose="020B0604020202020204" charset="0"/>
              </a:rPr>
              <a:t>date</a:t>
            </a:r>
            <a:r>
              <a:rPr lang="en-US" dirty="0">
                <a:latin typeface="ProFontWindows" panose="020B0604020202020204" charset="0"/>
              </a:rPr>
              <a:t> = date(</a:t>
            </a:r>
            <a:r>
              <a:rPr lang="en-US" i="1" dirty="0" err="1">
                <a:latin typeface="ProFontWindows" panose="020B0604020202020204" charset="0"/>
              </a:rPr>
              <a:t>HRFstr</a:t>
            </a:r>
            <a:r>
              <a:rPr lang="en-US" dirty="0">
                <a:latin typeface="ProFontWindows" panose="020B0604020202020204" charset="0"/>
              </a:rPr>
              <a:t>, </a:t>
            </a:r>
            <a:r>
              <a:rPr lang="en-US" i="1" dirty="0">
                <a:latin typeface="ProFontWindows" panose="020B0604020202020204" charset="0"/>
              </a:rPr>
              <a:t>mask</a:t>
            </a:r>
            <a:r>
              <a:rPr lang="en-US" dirty="0">
                <a:latin typeface="ProFontWindows" panose="020B0604020202020204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format %td </a:t>
            </a:r>
            <a:r>
              <a:rPr lang="en-US" i="1" dirty="0">
                <a:latin typeface="ProFontWindows" panose="020B0604020202020204" charset="0"/>
              </a:rPr>
              <a:t>date</a:t>
            </a:r>
          </a:p>
          <a:p>
            <a:pPr marL="0" indent="0">
              <a:buNone/>
            </a:pPr>
            <a:endParaRPr lang="en-US" i="1" dirty="0">
              <a:latin typeface="ProFontWindows" panose="020B0604020202020204" charset="0"/>
            </a:endParaRP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display date("01/12/2019", "DMY")</a:t>
            </a: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21884</a:t>
            </a:r>
          </a:p>
          <a:p>
            <a:pPr marL="0" indent="0">
              <a:buNone/>
            </a:pPr>
            <a:endParaRPr lang="en-US" dirty="0">
              <a:latin typeface="ProFontWindows" panose="020B0604020202020204" charset="0"/>
            </a:endParaRP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display %td date("01/12/2019", "DMY")</a:t>
            </a: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01dec2019</a:t>
            </a:r>
          </a:p>
          <a:p>
            <a:pPr marL="0" indent="0">
              <a:buNone/>
            </a:pPr>
            <a:endParaRPr lang="en-US" i="1" dirty="0">
              <a:latin typeface="ProFontWindows" panose="020B0604020202020204" charset="0"/>
            </a:endParaRPr>
          </a:p>
          <a:p>
            <a:endParaRPr lang="en-US" dirty="0"/>
          </a:p>
          <a:p>
            <a:r>
              <a:rPr lang="en-US" dirty="0"/>
              <a:t>From HRF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1040293052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2938" y="800124"/>
            <a:ext cx="5560141" cy="5740788"/>
          </a:xfrm>
          <a:solidFill>
            <a:schemeClr val="bg1"/>
          </a:solidFill>
        </p:spPr>
        <p:txBody>
          <a:bodyPr numCol="1"/>
          <a:lstStyle/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%td 21884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01dec2019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year(21884)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2019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month(21884)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12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day(21884)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1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</a:t>
            </a:r>
            <a:r>
              <a:rPr lang="en-US" sz="2200" dirty="0" err="1">
                <a:latin typeface="ProFontWindows" panose="020B0604020202020204" charset="0"/>
              </a:rPr>
              <a:t>dow</a:t>
            </a:r>
            <a:r>
              <a:rPr lang="en-US" sz="2200" dirty="0">
                <a:latin typeface="ProFontWindows" panose="020B0604020202020204" charset="0"/>
              </a:rPr>
              <a:t>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0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</a:t>
            </a:r>
            <a:r>
              <a:rPr lang="en-US" sz="2200" dirty="0" err="1">
                <a:latin typeface="ProFontWindows" panose="020B0604020202020204" charset="0"/>
              </a:rPr>
              <a:t>doy</a:t>
            </a:r>
            <a:r>
              <a:rPr lang="en-US" sz="2200" dirty="0">
                <a:latin typeface="ProFontWindows" panose="020B0604020202020204" charset="0"/>
              </a:rPr>
              <a:t>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335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/>
          <a:p>
            <a:r>
              <a:rPr lang="en-US" dirty="0"/>
              <a:t>Extracting components from SIF dates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351863682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7183" y="1637070"/>
            <a:ext cx="7234081" cy="2875937"/>
          </a:xfrm>
          <a:solidFill>
            <a:schemeClr val="bg1"/>
          </a:solidFill>
        </p:spPr>
        <p:txBody>
          <a:bodyPr numCol="1"/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latin typeface="ProFontWindows" panose="020B0604020202020204" charset="0"/>
              </a:rPr>
              <a:t>generate </a:t>
            </a:r>
            <a:r>
              <a:rPr lang="en-US" sz="2400" i="1" dirty="0" err="1">
                <a:latin typeface="ProFontWindows" panose="020B0604020202020204" charset="0"/>
              </a:rPr>
              <a:t>datestr</a:t>
            </a:r>
            <a:r>
              <a:rPr lang="en-US" sz="2400" dirty="0">
                <a:latin typeface="ProFontWindows" panose="020B0604020202020204" charset="0"/>
              </a:rPr>
              <a:t> = string(</a:t>
            </a:r>
            <a:r>
              <a:rPr lang="en-US" sz="2400" i="1" dirty="0" err="1">
                <a:latin typeface="ProFontWindows" panose="020B0604020202020204" charset="0"/>
              </a:rPr>
              <a:t>sif</a:t>
            </a:r>
            <a:r>
              <a:rPr lang="en-US" sz="2400" dirty="0">
                <a:latin typeface="ProFontWindows" panose="020B0604020202020204" charset="0"/>
              </a:rPr>
              <a:t>, "%td")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latin typeface="ProFontWindows" panose="020B0604020202020204" charset="0"/>
              </a:rPr>
              <a:t>. display string(21884, "%td")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latin typeface="ProFontWindows" panose="020B0604020202020204" charset="0"/>
              </a:rPr>
              <a:t>01dec2019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/>
          <a:p>
            <a:r>
              <a:rPr lang="en-US" dirty="0"/>
              <a:t>Creating HRFs from SIF dates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758995701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77817" y="603592"/>
            <a:ext cx="8134986" cy="4837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 Semilight" panose="020B0402040204020203" pitchFamily="34" charset="0"/>
              </a:rPr>
              <a:t>Math functions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abs(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Absolute value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exp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e</a:t>
            </a:r>
            <a:r>
              <a:rPr kumimoji="0" lang="en-US" sz="2800" b="0" i="1" u="none" strike="noStrike" kern="1200" cap="none" spc="0" normalizeH="0" baseline="3000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natural log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log10(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base-10 log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max(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x1…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max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x1…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xn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min(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x1…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min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x1…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xn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mod(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y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modulus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with respect to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sqrt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square-root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functions</a:t>
            </a:r>
          </a:p>
        </p:txBody>
      </p:sp>
    </p:spTree>
    <p:extLst>
      <p:ext uri="{BB962C8B-B14F-4D97-AF65-F5344CB8AC3E}">
        <p14:creationId xmlns:p14="http://schemas.microsoft.com/office/powerpoint/2010/main" val="126001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2322AF-8904-44EC-BC46-95AD22595233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86512" y="911602"/>
            <a:ext cx="8134986" cy="414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 Semilight" panose="020B0402040204020203" pitchFamily="34" charset="0"/>
              </a:rPr>
              <a:t>Math functions: rounding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ceil(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up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floor(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down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int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toward 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round(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to nearest integer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round(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y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to nearest multiple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548576" y="608881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functions</a:t>
            </a:r>
          </a:p>
        </p:txBody>
      </p:sp>
    </p:spTree>
    <p:extLst>
      <p:ext uri="{BB962C8B-B14F-4D97-AF65-F5344CB8AC3E}">
        <p14:creationId xmlns:p14="http://schemas.microsoft.com/office/powerpoint/2010/main" val="750203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48D9E8-D5F1-423A-A67C-A3F970BD0E24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32444" y="215587"/>
            <a:ext cx="8134986" cy="5760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 Semilight" panose="020B0402040204020203" pitchFamily="34" charset="0"/>
              </a:rPr>
              <a:t>String functions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abbrev(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s,</a:t>
            </a:r>
            <a:r>
              <a:rPr kumimoji="0" lang="en-US" sz="24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abbreviated to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characters</a:t>
            </a:r>
            <a:endParaRPr kumimoji="0" lang="en-US" sz="2400" b="0" i="1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lower(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in lowercase</a:t>
            </a:r>
            <a:endParaRPr kumimoji="0" lang="en-US" sz="2400" b="0" i="1" u="none" strike="noStrike" kern="1200" cap="none" spc="0" normalizeH="0" baseline="30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proper(s)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in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titlecase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strmatch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s1,s2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returns 1 if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s2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is found in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s1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strpos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s1,s2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position in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s1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where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is first </a:t>
            </a:r>
            <a:b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found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subinstr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(s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1,s2,s3,n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s1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with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instances of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b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replaced with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s3</a:t>
            </a:r>
            <a:endParaRPr kumimoji="0" lang="en-US" sz="2400" b="0" i="1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substr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n1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substring of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starting at</a:t>
            </a:r>
            <a:b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character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n1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, and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b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characters long</a:t>
            </a:r>
            <a:endParaRPr kumimoji="0" lang="en-US" sz="2400" b="0" i="1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upper(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in uppercase</a:t>
            </a:r>
            <a:endParaRPr kumimoji="0" lang="en-US" sz="2400" b="0" i="1" u="none" strike="noStrike" kern="1200" cap="none" spc="0" normalizeH="0" baseline="30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wordcount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number of words in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67430" y="6106437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functions</a:t>
            </a:r>
          </a:p>
        </p:txBody>
      </p:sp>
    </p:spTree>
    <p:extLst>
      <p:ext uri="{BB962C8B-B14F-4D97-AF65-F5344CB8AC3E}">
        <p14:creationId xmlns:p14="http://schemas.microsoft.com/office/powerpoint/2010/main" val="315317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14482" y="234980"/>
            <a:ext cx="8614416" cy="5693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lower("UNITED KINGDOM")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united kingdom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proper("UNITED KINGDOM")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United Kingdom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wordcount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("UNITED KINGDOM")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upper(lower("UNITED KINGDOM"))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UNITED KINGDOM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generate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lcCountry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lower(country)</a:t>
            </a:r>
          </a:p>
        </p:txBody>
      </p:sp>
    </p:spTree>
    <p:extLst>
      <p:ext uri="{BB962C8B-B14F-4D97-AF65-F5344CB8AC3E}">
        <p14:creationId xmlns:p14="http://schemas.microsoft.com/office/powerpoint/2010/main" val="325221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08638" y="742943"/>
            <a:ext cx="87747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latin typeface="ProFontWindows" panose="02000409000000000000" pitchFamily="49" charset="0"/>
              </a:rPr>
              <a:t>count if region=="Sub-Saharan Africa" &amp; year==2010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638" y="2503305"/>
            <a:ext cx="7896382" cy="72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42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3571" y="1227407"/>
            <a:ext cx="110010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subinstr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("Let's replace the spaces", " ", "_", 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Let's_replace_the_spaces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</p:txBody>
      </p:sp>
    </p:spTree>
    <p:extLst>
      <p:ext uri="{BB962C8B-B14F-4D97-AF65-F5344CB8AC3E}">
        <p14:creationId xmlns:p14="http://schemas.microsoft.com/office/powerpoint/2010/main" val="203208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C59D92-9284-40A3-95B0-6E354EA48AE9}"/>
              </a:ext>
            </a:extLst>
          </p:cNvPr>
          <p:cNvSpPr/>
          <p:nvPr/>
        </p:nvSpPr>
        <p:spPr>
          <a:xfrm>
            <a:off x="2592477" y="2163679"/>
            <a:ext cx="7007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use "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gbdChildMortalityData.dta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", clear</a:t>
            </a:r>
          </a:p>
        </p:txBody>
      </p:sp>
    </p:spTree>
    <p:extLst>
      <p:ext uri="{BB962C8B-B14F-4D97-AF65-F5344CB8AC3E}">
        <p14:creationId xmlns:p14="http://schemas.microsoft.com/office/powerpoint/2010/main" val="1145156174"/>
      </p:ext>
    </p:extLst>
  </p:cSld>
  <p:clrMapOvr>
    <a:masterClrMapping/>
  </p:clrMapOvr>
  <p:transition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CC8E8D-30C8-4653-9CAF-B18952A0A630}"/>
              </a:ext>
            </a:extLst>
          </p:cNvPr>
          <p:cNvSpPr/>
          <p:nvPr/>
        </p:nvSpPr>
        <p:spPr>
          <a:xfrm>
            <a:off x="339366" y="5991288"/>
            <a:ext cx="11715822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63874" y="157897"/>
            <a:ext cx="8464251" cy="670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tab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GBD Region |      Freq.     Percent        Cum.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-----------------------------+-----------------------------------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Asia Pacific, High Income |        164        2.15        2.15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Asia, Central |        369        4.83        6.97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Asia, East |        120        1.57        8.54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Asia, South |        246        3.22       11.76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Asia, Southeast |        533        6.97       18.74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Australasia |         82        1.07       19.81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Caribbean |        615        8.05       27.86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Europe, Central |        533        6.97       34.83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Europe, Eastern |        287        3.76       38.58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Europe, Western |        902       11.80       50.39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Latin America, Andean |        123        1.61       52.00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Latin America, Central |        369        4.83       56.82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Latin America, Southern |        123        1.61       58.43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Latin America, Tropical |         82        1.07       59.51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North Africa / Middle East |        779       10.19       69.70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North America, High Income |         82        1.07       70.77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  Oceania |        348        4.55       75.32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Sub-Saharan Africa, Central |        246        3.22       78.54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Sub-Saharan Africa, East |        615        8.05       86.59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Southern |        246        3.22       89.81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Sub-Saharan Africa, West |        779       10.19      100.00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-----------------------------+-----------------------------------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224725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4873" y="1385327"/>
            <a:ext cx="107315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gen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strmatch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 "Asia*") if !missing(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gen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strmatch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(lower(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), "*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*") if !missing(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gen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2 -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strmatch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 "Asia*") if !missing(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</p:txBody>
      </p:sp>
    </p:spTree>
    <p:extLst>
      <p:ext uri="{BB962C8B-B14F-4D97-AF65-F5344CB8AC3E}">
        <p14:creationId xmlns:p14="http://schemas.microsoft.com/office/powerpoint/2010/main" val="3778215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F6D931B-77FF-4769-86B7-13A3E54EDFDE}"/>
              </a:ext>
            </a:extLst>
          </p:cNvPr>
          <p:cNvSpPr/>
          <p:nvPr/>
        </p:nvSpPr>
        <p:spPr>
          <a:xfrm>
            <a:off x="263952" y="6019571"/>
            <a:ext cx="11866650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791184" y="220797"/>
            <a:ext cx="8373880" cy="6306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tab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 missing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   |        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GBD Region |         0          1 |     Total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----------------------+----------------------+----------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 Pacific, High In |         0        164 |       164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Asia, Central |         0        369 |       369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Asia, East |         0        120 |       120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Asia, South |         0        246 |       246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Asia, Southeast |         0        533 |       533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Australasia |        82          0 |        82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Caribbean |       615          0 |       615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Europe, Central |       533          0 |       533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Europe, Eastern |       287          0 |       287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Europe, Western |       902          0 |       902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Latin America, Andean |       123          0 |       123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Latin America, Centra |       369          0 |       369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Latin America,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Southe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|       123          0 |       123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Latin America, Tropic |        82          0 |        82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North Africa / Middle |       779          0 |       779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North America, High I |        82          0 |        82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Oceania |       348          0 |       348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C |       246          0 |       246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E |       615          0 |       615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S |       246          0 |       246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W |       779          0 |       779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----------------------+----------------------+----------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Total |     6,211      1,432 |     7,643 </a:t>
            </a:r>
          </a:p>
        </p:txBody>
      </p:sp>
    </p:spTree>
    <p:extLst>
      <p:ext uri="{BB962C8B-B14F-4D97-AF65-F5344CB8AC3E}">
        <p14:creationId xmlns:p14="http://schemas.microsoft.com/office/powerpoint/2010/main" val="3027990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23828" y="768406"/>
            <a:ext cx="10887957" cy="4255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generate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highIncomeTemp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strmatch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(lower(income),"*high*") if !missing(income)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tab income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highIncomeTemp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 missing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  |         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highIncomeTemp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Income Group |         0          1          . |     Total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---------------------+---------------------------------+----------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  |         0          0         38 |        38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High income: OECD |         0      1,271          0 |     1,271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High income: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nonOECD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|         0        861          0 |       861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Low income |     1,435          0          0 |     1,435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Lower middle income |     1,927          0          0 |     1,927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Upper middle income |     2,111          0          0 |     2,111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---------------------+---------------------------------+----------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Total |     5,473      2,132         38 |     7,643 </a:t>
            </a:r>
          </a:p>
        </p:txBody>
      </p:sp>
    </p:spTree>
    <p:extLst>
      <p:ext uri="{BB962C8B-B14F-4D97-AF65-F5344CB8AC3E}">
        <p14:creationId xmlns:p14="http://schemas.microsoft.com/office/powerpoint/2010/main" val="2364451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57080" y="1772435"/>
            <a:ext cx="5732463" cy="769938"/>
          </a:xfrm>
        </p:spPr>
        <p:txBody>
          <a:bodyPr/>
          <a:lstStyle/>
          <a:p>
            <a:r>
              <a:rPr lang="en-US" sz="44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Exercise</a:t>
            </a:r>
            <a:endParaRPr lang="en-US" sz="480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440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44992" y="1307258"/>
            <a:ext cx="996551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variable containing region in lowercase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another variable with region in lowercase and spaces replaced by underscores (“_”).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78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824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59496" y="1928519"/>
            <a:ext cx="10510887" cy="830997"/>
          </a:xfrm>
        </p:spPr>
        <p:txBody>
          <a:bodyPr/>
          <a:lstStyle/>
          <a:p>
            <a:r>
              <a:rPr lang="en-US" sz="4800" b="0">
                <a:solidFill>
                  <a:schemeClr val="tx1"/>
                </a:solidFill>
                <a:cs typeface="Segoe UI Semilight" panose="020B0402040204020203" pitchFamily="34" charset="0"/>
              </a:rPr>
              <a:t>Numeric-string conversion</a:t>
            </a:r>
            <a:endParaRPr lang="en-US" sz="54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94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536" y="1859340"/>
            <a:ext cx="9005646" cy="1569660"/>
          </a:xfrm>
        </p:spPr>
        <p:txBody>
          <a:bodyPr/>
          <a:lstStyle/>
          <a:p>
            <a:r>
              <a:rPr lang="en-US" sz="4800" b="0">
                <a:solidFill>
                  <a:schemeClr val="tx1"/>
                </a:solidFill>
                <a:cs typeface="Segoe UI Semilight" panose="020B0402040204020203" pitchFamily="34" charset="0"/>
              </a:rPr>
              <a:t>Importing foreign data formats</a:t>
            </a:r>
            <a:endParaRPr lang="en-US" sz="54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569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5006" y="4302035"/>
            <a:ext cx="7201988" cy="966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string variable with numeric content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e.g.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 == “1990”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456769" y="1005841"/>
            <a:ext cx="3278462" cy="966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numeric variable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e.g.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 == 1990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606145" y="1972770"/>
            <a:ext cx="979713" cy="2189920"/>
            <a:chOff x="3997235" y="1972770"/>
            <a:chExt cx="979713" cy="2189920"/>
          </a:xfrm>
        </p:grpSpPr>
        <p:sp>
          <p:nvSpPr>
            <p:cNvPr id="6" name="Down Arrow 5"/>
            <p:cNvSpPr/>
            <p:nvPr/>
          </p:nvSpPr>
          <p:spPr>
            <a:xfrm>
              <a:off x="3997235" y="1972770"/>
              <a:ext cx="287383" cy="2189920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" name="Down Arrow 6"/>
            <p:cNvSpPr/>
            <p:nvPr/>
          </p:nvSpPr>
          <p:spPr>
            <a:xfrm rot="10800000">
              <a:off x="4689565" y="1972770"/>
              <a:ext cx="287383" cy="2189919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226527" y="274456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tostring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28573" y="274456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destring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42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307773" y="1023317"/>
            <a:ext cx="757645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.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tostring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 year, generate(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yearStr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yearStr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 generated as str4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.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tostring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 year, replace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 was int now str4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. destring year, replace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 has all characters numeric; replaced as int</a:t>
            </a:r>
          </a:p>
        </p:txBody>
      </p:sp>
    </p:spTree>
    <p:extLst>
      <p:ext uri="{BB962C8B-B14F-4D97-AF65-F5344CB8AC3E}">
        <p14:creationId xmlns:p14="http://schemas.microsoft.com/office/powerpoint/2010/main" val="277149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5006" y="4302034"/>
            <a:ext cx="7201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labeled numeric variable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883171" y="1255093"/>
            <a:ext cx="24256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string variable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606145" y="1972770"/>
            <a:ext cx="979713" cy="2189920"/>
            <a:chOff x="3997235" y="1972770"/>
            <a:chExt cx="979713" cy="2189920"/>
          </a:xfrm>
        </p:grpSpPr>
        <p:sp>
          <p:nvSpPr>
            <p:cNvPr id="6" name="Down Arrow 5"/>
            <p:cNvSpPr/>
            <p:nvPr/>
          </p:nvSpPr>
          <p:spPr>
            <a:xfrm>
              <a:off x="3997235" y="1972770"/>
              <a:ext cx="287383" cy="2189920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" name="Down Arrow 6"/>
            <p:cNvSpPr/>
            <p:nvPr/>
          </p:nvSpPr>
          <p:spPr>
            <a:xfrm rot="10800000">
              <a:off x="4689565" y="1972770"/>
              <a:ext cx="287383" cy="2189919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592286" y="274456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en</a:t>
            </a: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code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28572" y="274456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dec</a:t>
            </a: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ode</a:t>
            </a:r>
          </a:p>
        </p:txBody>
      </p:sp>
    </p:spTree>
    <p:extLst>
      <p:ext uri="{BB962C8B-B14F-4D97-AF65-F5344CB8AC3E}">
        <p14:creationId xmlns:p14="http://schemas.microsoft.com/office/powerpoint/2010/main" val="1780689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5869460"/>
            <a:ext cx="11973697" cy="6549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37F493-4678-45BB-A323-721B34AFD290}"/>
              </a:ext>
            </a:extLst>
          </p:cNvPr>
          <p:cNvSpPr/>
          <p:nvPr/>
        </p:nvSpPr>
        <p:spPr>
          <a:xfrm>
            <a:off x="1169649" y="239559"/>
            <a:ext cx="1046817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. encode region, gen(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regionCode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.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labelbook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regionCode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------------------------------------------------------------------------------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value label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regionCode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------------------------------------------------------------------------------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values                                    labels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range:  [1,7]                     string length:  [10,26]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N:  7                 unique at full length:  yes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gaps:  no                  unique at length 12:  yes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missing .*:  0                           null string:  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                    leading/trailing blanks:  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                         numeric -&gt; numeric:  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definition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1   East Asia &amp; Pacific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2   Europe &amp; Central Asia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3   Latin America &amp; Caribbean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4   Middle East &amp; North Africa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5   North America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6   South Asia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7   Sub-Saharan Africa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variables: 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regionCode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3908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64849" y="1941415"/>
            <a:ext cx="8561388" cy="830997"/>
          </a:xfrm>
        </p:spPr>
        <p:txBody>
          <a:bodyPr/>
          <a:lstStyle/>
          <a:p>
            <a:r>
              <a:rPr lang="en-US" sz="4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Extended generation functions</a:t>
            </a:r>
            <a:endParaRPr lang="en-US" sz="4400" b="0">
              <a:solidFill>
                <a:schemeClr val="tx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19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05F4022-A814-4982-BCCB-4FAB9FC558EF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44257" y="1441254"/>
            <a:ext cx="7780337" cy="1836738"/>
          </a:xfrm>
        </p:spPr>
        <p:txBody>
          <a:bodyPr/>
          <a:lstStyle/>
          <a:p>
            <a:r>
              <a:rPr lang="en-US" sz="4400" err="1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egen</a:t>
            </a:r>
            <a:br>
              <a:rPr lang="en-US" sz="440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>
                <a:solidFill>
                  <a:schemeClr val="tx1"/>
                </a:solidFill>
                <a:latin typeface="Segoe UI Semilight" panose="020B0402040204020203" pitchFamily="34" charset="0"/>
                <a:cs typeface="Monaco"/>
              </a:rPr>
              <a:t>generate a new variable using extended generation functions</a:t>
            </a:r>
            <a:endParaRPr lang="en-US">
              <a:solidFill>
                <a:schemeClr val="tx1"/>
              </a:solidFill>
              <a:latin typeface="Segoe UI Semilight" panose="020B0402040204020203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444882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egen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79241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A3AF53-92A2-41CD-97DA-6BFF921F9823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4081" y="1285782"/>
            <a:ext cx="10444899" cy="404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constant variable containing the minimum value of the variable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pop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egen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minPop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 min(pop)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constant variable containing the total (sum) of all observations of the variable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pop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egen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totalPop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total(pop)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48576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egen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00659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89056" y="1913837"/>
            <a:ext cx="5732463" cy="769938"/>
          </a:xfrm>
        </p:spPr>
        <p:txBody>
          <a:bodyPr/>
          <a:lstStyle/>
          <a:p>
            <a:r>
              <a:rPr lang="en-US" sz="44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Exercise</a:t>
            </a:r>
            <a:endParaRPr lang="en-US" sz="480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0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52946" y="1459396"/>
            <a:ext cx="1031701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new variable that contains the total number of under-five deaths.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variable that contains the mean under 5 mortality rate</a:t>
            </a:r>
          </a:p>
        </p:txBody>
      </p:sp>
    </p:spTree>
    <p:extLst>
      <p:ext uri="{BB962C8B-B14F-4D97-AF65-F5344CB8AC3E}">
        <p14:creationId xmlns:p14="http://schemas.microsoft.com/office/powerpoint/2010/main" val="240669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56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B24343-A365-4E6C-9B27-B235B1695537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16100" y="1574800"/>
            <a:ext cx="7780338" cy="1836738"/>
          </a:xfrm>
        </p:spPr>
        <p:txBody>
          <a:bodyPr/>
          <a:lstStyle/>
          <a:p>
            <a:r>
              <a:rPr lang="en-US" sz="4400" b="0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import delimited</a:t>
            </a:r>
            <a:br>
              <a:rPr lang="en-US" sz="4400" b="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 b="0">
                <a:solidFill>
                  <a:schemeClr val="tx1"/>
                </a:solidFill>
                <a:cs typeface="Monaco"/>
              </a:rPr>
              <a:t>Read delimited ASCII (text) data </a:t>
            </a:r>
            <a:br>
              <a:rPr lang="en-US" b="0">
                <a:solidFill>
                  <a:schemeClr val="tx1"/>
                </a:solidFill>
                <a:cs typeface="Monaco"/>
              </a:rPr>
            </a:br>
            <a:r>
              <a:rPr lang="en-US" b="0">
                <a:solidFill>
                  <a:schemeClr val="tx1"/>
                </a:solidFill>
                <a:cs typeface="Monaco"/>
              </a:rPr>
              <a:t>(</a:t>
            </a:r>
            <a:r>
              <a:rPr lang="en-US" b="0" i="1">
                <a:solidFill>
                  <a:schemeClr val="tx1"/>
                </a:solidFill>
                <a:cs typeface="Monaco"/>
              </a:rPr>
              <a:t>e.g.</a:t>
            </a:r>
            <a:r>
              <a:rPr lang="en-US" b="0">
                <a:solidFill>
                  <a:schemeClr val="tx1"/>
                </a:solidFill>
                <a:cs typeface="Monaco"/>
              </a:rPr>
              <a:t> comma-delimited files)</a:t>
            </a:r>
            <a:endParaRPr lang="en-US" b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208163" y="5998739"/>
            <a:ext cx="2742900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en-US">
                <a:solidFill>
                  <a:prstClr val="white"/>
                </a:solidFill>
                <a:latin typeface="ProFontWindows" panose="02000409000000000000" pitchFamily="49" charset="0"/>
                <a:cs typeface="Monaco"/>
              </a:rPr>
              <a:t>help import delimited</a:t>
            </a:r>
          </a:p>
        </p:txBody>
      </p:sp>
    </p:spTree>
    <p:extLst>
      <p:ext uri="{BB962C8B-B14F-4D97-AF65-F5344CB8AC3E}">
        <p14:creationId xmlns:p14="http://schemas.microsoft.com/office/powerpoint/2010/main" val="3943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65545" y="1321495"/>
            <a:ext cx="9770301" cy="1854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 dirty="0">
                <a:solidFill>
                  <a:prstClr val="black"/>
                </a:solidFill>
                <a:latin typeface="Segoe UI Semilight" panose="020B0402040204020203" pitchFamily="34" charset="0"/>
              </a:rPr>
              <a:t>Import </a:t>
            </a:r>
            <a:r>
              <a:rPr lang="en-US" sz="2800" dirty="0">
                <a:solidFill>
                  <a:prstClr val="black"/>
                </a:solidFill>
                <a:latin typeface="ProFontWindows" panose="02000409000000000000" pitchFamily="49" charset="0"/>
              </a:rPr>
              <a:t>worldBankCountryIndicators.csv</a:t>
            </a: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 sz="2800" dirty="0">
              <a:solidFill>
                <a:prstClr val="black"/>
              </a:solidFill>
              <a:latin typeface="ProFontWindows" panose="02000409000000000000" pitchFamily="49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r>
              <a: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https://canvas.uw.edu/courses/1478728/files/81118529</a:t>
            </a:r>
            <a:endParaRPr lang="en-US" sz="2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54"/>
              </a:spcBef>
              <a:buClr>
                <a:srgbClr val="FDA023"/>
              </a:buClr>
              <a:buSzPct val="110000"/>
              <a:defRPr/>
            </a:pPr>
            <a:endParaRPr lang="en-US" sz="2800" dirty="0">
              <a:solidFill>
                <a:prstClr val="black"/>
              </a:solidFill>
              <a:latin typeface="ProFontWindows" panose="020004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53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IHME ppt template_1109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5F5F5F"/>
      </a:lt2>
      <a:accent1>
        <a:srgbClr val="5BBB0E"/>
      </a:accent1>
      <a:accent2>
        <a:srgbClr val="308600"/>
      </a:accent2>
      <a:accent3>
        <a:srgbClr val="4B3892"/>
      </a:accent3>
      <a:accent4>
        <a:srgbClr val="A6A6A6"/>
      </a:accent4>
      <a:accent5>
        <a:srgbClr val="16540A"/>
      </a:accent5>
      <a:accent6>
        <a:srgbClr val="CD6F49"/>
      </a:accent6>
      <a:hlink>
        <a:srgbClr val="4D8540"/>
      </a:hlink>
      <a:folHlink>
        <a:srgbClr val="4D854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spcBef>
            <a:spcPts val="54"/>
          </a:spcBef>
          <a:buClr>
            <a:schemeClr val="accent1"/>
          </a:buClr>
          <a:buSzPct val="110000"/>
          <a:defRPr sz="1800" dirty="0" err="1" smtClean="0"/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4C5B52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404C45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IHME ppt template_1109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5F5F5F"/>
      </a:lt2>
      <a:accent1>
        <a:srgbClr val="5BBB0E"/>
      </a:accent1>
      <a:accent2>
        <a:srgbClr val="308600"/>
      </a:accent2>
      <a:accent3>
        <a:srgbClr val="4B3892"/>
      </a:accent3>
      <a:accent4>
        <a:srgbClr val="A6A6A6"/>
      </a:accent4>
      <a:accent5>
        <a:srgbClr val="16540A"/>
      </a:accent5>
      <a:accent6>
        <a:srgbClr val="CD6F49"/>
      </a:accent6>
      <a:hlink>
        <a:srgbClr val="4D8540"/>
      </a:hlink>
      <a:folHlink>
        <a:srgbClr val="4D854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spcBef>
            <a:spcPts val="54"/>
          </a:spcBef>
          <a:buClr>
            <a:schemeClr val="accent1"/>
          </a:buClr>
          <a:buSzPct val="110000"/>
          <a:defRPr sz="1800" dirty="0" err="1" smtClean="0"/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4C5B52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404C45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IHME ppt template_1109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5F5F5F"/>
      </a:lt2>
      <a:accent1>
        <a:srgbClr val="5BBB0E"/>
      </a:accent1>
      <a:accent2>
        <a:srgbClr val="308600"/>
      </a:accent2>
      <a:accent3>
        <a:srgbClr val="4B3892"/>
      </a:accent3>
      <a:accent4>
        <a:srgbClr val="A6A6A6"/>
      </a:accent4>
      <a:accent5>
        <a:srgbClr val="16540A"/>
      </a:accent5>
      <a:accent6>
        <a:srgbClr val="CD6F49"/>
      </a:accent6>
      <a:hlink>
        <a:srgbClr val="4D8540"/>
      </a:hlink>
      <a:folHlink>
        <a:srgbClr val="4D854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spcBef>
            <a:spcPts val="54"/>
          </a:spcBef>
          <a:buClr>
            <a:schemeClr val="accent1"/>
          </a:buClr>
          <a:buSzPct val="110000"/>
          <a:defRPr sz="1800" dirty="0" err="1" smtClean="0"/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4C5B52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404C45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epi510_R_1</Template>
  <TotalTime>3735</TotalTime>
  <Words>2647</Words>
  <Application>Microsoft Macintosh PowerPoint</Application>
  <PresentationFormat>Widescreen</PresentationFormat>
  <Paragraphs>464</Paragraphs>
  <Slides>79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79</vt:i4>
      </vt:variant>
    </vt:vector>
  </HeadingPairs>
  <TitlesOfParts>
    <vt:vector size="91" baseType="lpstr">
      <vt:lpstr>ProFontWindows</vt:lpstr>
      <vt:lpstr>Segoe UI Semibold</vt:lpstr>
      <vt:lpstr>Calibri</vt:lpstr>
      <vt:lpstr>Segoe UI</vt:lpstr>
      <vt:lpstr>Monaco</vt:lpstr>
      <vt:lpstr>Arial</vt:lpstr>
      <vt:lpstr>Segoe UI Semilight</vt:lpstr>
      <vt:lpstr>Courier New</vt:lpstr>
      <vt:lpstr>Dakota Regular</vt:lpstr>
      <vt:lpstr>IHME ppt template_1109</vt:lpstr>
      <vt:lpstr>1_IHME ppt template_1109</vt:lpstr>
      <vt:lpstr>2_IHME ppt template_1109</vt:lpstr>
      <vt:lpstr>Epi 510: Data management in Stata I</vt:lpstr>
      <vt:lpstr>Two more ways to explore your data: list &amp; count</vt:lpstr>
      <vt:lpstr>list lists values of variables</vt:lpstr>
      <vt:lpstr>PowerPoint Presentation</vt:lpstr>
      <vt:lpstr>count count observations satisfying specified conditions</vt:lpstr>
      <vt:lpstr>PowerPoint Presentation</vt:lpstr>
      <vt:lpstr>Importing foreign data formats</vt:lpstr>
      <vt:lpstr>import delimited Read delimited ASCII (text) data  (e.g. comma-delimited files)</vt:lpstr>
      <vt:lpstr>PowerPoint Presentation</vt:lpstr>
      <vt:lpstr>PowerPoint Presentation</vt:lpstr>
      <vt:lpstr>Saving &amp; exporting data</vt:lpstr>
      <vt:lpstr>save save a Stata-format (.dta) dataset</vt:lpstr>
      <vt:lpstr>PowerPoint Presentation</vt:lpstr>
      <vt:lpstr>export delimited Export to delimited ASCII (text) data file (e.g. comma-delimited files)</vt:lpstr>
      <vt:lpstr>PowerPoint Presentation</vt:lpstr>
      <vt:lpstr>mkdir create a new directory</vt:lpstr>
      <vt:lpstr>PowerPoint Presentation</vt:lpstr>
      <vt:lpstr>Sorting the data</vt:lpstr>
      <vt:lpstr>sort arranges observations by the values of specified variables  </vt:lpstr>
      <vt:lpstr>PowerPoint Presentation</vt:lpstr>
      <vt:lpstr>PowerPoint Presentation</vt:lpstr>
      <vt:lpstr>gsort arranges observations in either ascending or descending order of values of specified variables  </vt:lpstr>
      <vt:lpstr>PowerPoint Presentation</vt:lpstr>
      <vt:lpstr>Ordering variables</vt:lpstr>
      <vt:lpstr>Deleting data</vt:lpstr>
      <vt:lpstr>drop delete variables or observations </vt:lpstr>
      <vt:lpstr>PowerPoint Presentation</vt:lpstr>
      <vt:lpstr>keep retain variables or observations </vt:lpstr>
      <vt:lpstr>PowerPoint Presentation</vt:lpstr>
      <vt:lpstr>Exercise</vt:lpstr>
      <vt:lpstr>PowerPoint Presentation</vt:lpstr>
      <vt:lpstr>PowerPoint Presentation</vt:lpstr>
      <vt:lpstr>Save your dataset to the directory you just created in both Stata &amp; comma delimited formats   (use a new filename – something to let you know that this is classroom exercise file)</vt:lpstr>
      <vt:lpstr>PowerPoint Presentation</vt:lpstr>
      <vt:lpstr>Labels</vt:lpstr>
      <vt:lpstr>PowerPoint Presentation</vt:lpstr>
      <vt:lpstr>label variable attaches a label (up to 80 characters) to a variable </vt:lpstr>
      <vt:lpstr>PowerPoint Presentation</vt:lpstr>
      <vt:lpstr>Exercise</vt:lpstr>
      <vt:lpstr>PowerPoint Presentation</vt:lpstr>
      <vt:lpstr>PowerPoint Presentation</vt:lpstr>
      <vt:lpstr>PowerPoint Presentation</vt:lpstr>
      <vt:lpstr>PowerPoint Presentation</vt:lpstr>
      <vt:lpstr>label define create value label definition  label values attach value label definition to the variable</vt:lpstr>
      <vt:lpstr>PowerPoint Presentation</vt:lpstr>
      <vt:lpstr>PowerPoint Presentation</vt:lpstr>
      <vt:lpstr>PowerPoint Presentation</vt:lpstr>
      <vt:lpstr>labelbook displays value label information </vt:lpstr>
      <vt:lpstr>PowerPoint Presentation</vt:lpstr>
      <vt:lpstr>Date, math, &amp; string functions</vt:lpstr>
      <vt:lpstr>Dates: Four ways to store dates in Stata</vt:lpstr>
      <vt:lpstr>Creating &amp; formatting SIF dates from components</vt:lpstr>
      <vt:lpstr>Creating &amp; formatting SIF dates from HRFs</vt:lpstr>
      <vt:lpstr>Extracting components from SIF dates</vt:lpstr>
      <vt:lpstr>Creating HRFs from SIF dates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PowerPoint Presentation</vt:lpstr>
      <vt:lpstr>PowerPoint Presentation</vt:lpstr>
      <vt:lpstr>Numeric-string conversion</vt:lpstr>
      <vt:lpstr>PowerPoint Presentation</vt:lpstr>
      <vt:lpstr>PowerPoint Presentation</vt:lpstr>
      <vt:lpstr>PowerPoint Presentation</vt:lpstr>
      <vt:lpstr>PowerPoint Presentation</vt:lpstr>
      <vt:lpstr>Extended generation functions</vt:lpstr>
      <vt:lpstr>egen generate a new variable using extended generation functions</vt:lpstr>
      <vt:lpstr>PowerPoint Presentation</vt:lpstr>
      <vt:lpstr>Exercise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Stata</dc:title>
  <dc:creator>Jeff</dc:creator>
  <cp:lastModifiedBy>Susan C. Glenn</cp:lastModifiedBy>
  <cp:revision>18</cp:revision>
  <dcterms:created xsi:type="dcterms:W3CDTF">2013-08-27T19:08:06Z</dcterms:created>
  <dcterms:modified xsi:type="dcterms:W3CDTF">2022-11-10T00:48:23Z</dcterms:modified>
</cp:coreProperties>
</file>